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7" roundtripDataSignature="AMtx7mjigwlseryddI73/NQYlTBK/w+O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AAE224-E8EE-4BAC-9AA8-B7E90AA0663A}">
  <a:tblStyle styleId="{72AAE224-E8EE-4BAC-9AA8-B7E90AA0663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3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customschemas.google.com/relationships/presentationmetadata" Target="metadata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사용시 골칫거리 중 하나는 내가 사용하는 css 스타일을 어느 브라우저가 지원하지 않느냐 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PC의 경우 IE6~8, 모바일의 경우 안드로이드 오리지널 브라우저, 크롭, 사파리가 같은 웹킷 엔진을 사용함에도 불구하고 다르게 보여진다.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내가 사용하려고 하는 css 스타일을 적으면 필요한 정보를 볼 수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ex. transform</a:t>
            </a:r>
            <a:endParaRPr/>
          </a:p>
        </p:txBody>
      </p:sp>
      <p:sp>
        <p:nvSpPr>
          <p:cNvPr id="146" name="Google Shape;146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폼요소와 설명</a:t>
            </a:r>
            <a:endParaRPr/>
          </a:p>
        </p:txBody>
      </p:sp>
      <p:sp>
        <p:nvSpPr>
          <p:cNvPr id="454" name="Google Shape;45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최종 적용되는 스타일시트 : 합쳐지면서 오버라이딩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85" name="Google Shape;685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8" name="Google Shape;698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06" name="Google Shape;706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00" name="Google Shape;900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어려움 없이 이용할 수 있을 것으로 생각함. </a:t>
            </a:r>
            <a:endParaRPr/>
          </a:p>
        </p:txBody>
      </p:sp>
      <p:sp>
        <p:nvSpPr>
          <p:cNvPr id="129" name="Google Shape;129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7" name="Google Shape;947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6" name="Google Shape;100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1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01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1"/>
          <p:cNvSpPr txBox="1"/>
          <p:nvPr>
            <p:ph idx="1" type="body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5" name="Google Shape;15;p102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본문">
  <p:cSld name="본문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04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7350" lvl="0" marL="457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✔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»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5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05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09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0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10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validator.w3.org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ss3maker.com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queryui.com/easing/" TargetMode="External"/><Relationship Id="rId4" Type="http://schemas.openxmlformats.org/officeDocument/2006/relationships/hyperlink" Target="https://easings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ev.w3.org/html5/html-author/charref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</a:rPr>
              <a:t>웹과 웹 퍼블리셔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도움이 되는 사이트 소개</a:t>
            </a:r>
            <a:endParaRPr/>
          </a:p>
        </p:txBody>
      </p:sp>
      <p:sp>
        <p:nvSpPr>
          <p:cNvPr id="140" name="Google Shape;140;p10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마크업 검사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https://validator.kldp.org/</a:t>
            </a:r>
            <a:endParaRPr/>
          </a:p>
        </p:txBody>
      </p:sp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1601" y="2801255"/>
            <a:ext cx="3163123" cy="1890543"/>
          </a:xfrm>
          <a:prstGeom prst="rect">
            <a:avLst/>
          </a:prstGeom>
          <a:noFill/>
          <a:ln cap="flat" cmpd="sng" w="9525">
            <a:solidFill>
              <a:srgbClr val="7952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8716" y="2801256"/>
            <a:ext cx="2847660" cy="1890543"/>
          </a:xfrm>
          <a:prstGeom prst="rect">
            <a:avLst/>
          </a:prstGeom>
          <a:noFill/>
          <a:ln cap="flat" cmpd="sng" w="9525">
            <a:solidFill>
              <a:srgbClr val="79520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도움이 되는 사이트 소개</a:t>
            </a:r>
            <a:endParaRPr/>
          </a:p>
        </p:txBody>
      </p:sp>
      <p:sp>
        <p:nvSpPr>
          <p:cNvPr id="149" name="Google Shape;149;p11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CSS 지원 브라우저 검사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https://caniuse.com/</a:t>
            </a:r>
            <a:endParaRPr/>
          </a:p>
        </p:txBody>
      </p:sp>
      <p:pic>
        <p:nvPicPr>
          <p:cNvPr id="150" name="Google Shape;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2038583"/>
            <a:ext cx="4409644" cy="275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도움이 되는 사이트 소개</a:t>
            </a:r>
            <a:endParaRPr/>
          </a:p>
        </p:txBody>
      </p:sp>
      <p:sp>
        <p:nvSpPr>
          <p:cNvPr id="157" name="Google Shape;157;p12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CSS 뷰어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https://www.css3maker.com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https://www.colorzilla.com/</a:t>
            </a:r>
            <a:endParaRPr/>
          </a:p>
          <a:p>
            <a:pPr indent="-1270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12700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600" y="2643758"/>
            <a:ext cx="3044343" cy="173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3051" y="2643758"/>
            <a:ext cx="2914329" cy="173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도움이 되는 사이트 소개</a:t>
            </a:r>
            <a:endParaRPr/>
          </a:p>
        </p:txBody>
      </p:sp>
      <p:sp>
        <p:nvSpPr>
          <p:cNvPr id="166" name="Google Shape;166;p13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Easing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https://jqueryui.com/easing/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https://easings.net/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https://cubic-bezier.com/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멀티디바이스 퍼블리싱을 위한 툴</a:t>
            </a:r>
            <a:endParaRPr/>
          </a:p>
        </p:txBody>
      </p:sp>
      <p:sp>
        <p:nvSpPr>
          <p:cNvPr id="172" name="Google Shape;172;p14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브라우저 레벨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파이어폭스: Ctrl + Shift + M (반응형 웹 디자인 보기)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크롬: F12(개발자 도구)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</a:rPr>
              <a:t>개발 환경 준비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178" name="Google Shape;178;p15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설치와 설정</a:t>
            </a:r>
            <a:endParaRPr/>
          </a:p>
        </p:txBody>
      </p:sp>
      <p:sp>
        <p:nvSpPr>
          <p:cNvPr id="179" name="Google Shape;179;p15"/>
          <p:cNvSpPr txBox="1"/>
          <p:nvPr/>
        </p:nvSpPr>
        <p:spPr>
          <a:xfrm>
            <a:off x="7380312" y="195486"/>
            <a:ext cx="1440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LogoType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https://code.visualstudio.com/</a:t>
            </a:r>
            <a:endParaRPr/>
          </a:p>
        </p:txBody>
      </p:sp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다운로드</a:t>
            </a:r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491630"/>
            <a:ext cx="6192688" cy="324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한국어 언어팩 ^^: 확장 아이콘</a:t>
            </a:r>
            <a:endParaRPr/>
          </a:p>
        </p:txBody>
      </p:sp>
      <p:pic>
        <p:nvPicPr>
          <p:cNvPr id="193" name="Google Shape;193;p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858023"/>
            <a:ext cx="8856663" cy="193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Live Server</a:t>
            </a:r>
            <a:endParaRPr/>
          </a:p>
        </p:txBody>
      </p:sp>
      <p:pic>
        <p:nvPicPr>
          <p:cNvPr id="199" name="Google Shape;199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104657"/>
            <a:ext cx="8856663" cy="343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마우스 휠로 폰트 크기 조정하기</a:t>
            </a:r>
            <a:endParaRPr/>
          </a:p>
        </p:txBody>
      </p:sp>
      <p:pic>
        <p:nvPicPr>
          <p:cNvPr id="205" name="Google Shape;205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11" y="842963"/>
            <a:ext cx="6818140" cy="396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 rotWithShape="1">
          <a:blip r:embed="rId4">
            <a:alphaModFix/>
          </a:blip>
          <a:srcRect b="26584" l="8981" r="45369" t="10041"/>
          <a:stretch/>
        </p:blipFill>
        <p:spPr>
          <a:xfrm>
            <a:off x="1309527" y="998935"/>
            <a:ext cx="5413007" cy="4227196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 퍼블리셔란?</a:t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7524" y="1089910"/>
            <a:ext cx="1872208" cy="1800200"/>
          </a:xfrm>
          <a:custGeom>
            <a:rect b="b" l="l" r="r" t="t"/>
            <a:pathLst>
              <a:path extrusionOk="0" h="1226343" w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7675" lIns="217675" spcFirstLastPara="1" rIns="217675" wrap="square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마크업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2267744" y="1851670"/>
            <a:ext cx="1872208" cy="1800200"/>
          </a:xfrm>
          <a:custGeom>
            <a:rect b="b" l="l" r="r" t="t"/>
            <a:pathLst>
              <a:path extrusionOk="0" h="1226343" w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7675" lIns="217675" spcFirstLastPara="1" rIns="217675" wrap="square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스타일링</a:t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4427984" y="1851670"/>
            <a:ext cx="1872208" cy="1800200"/>
          </a:xfrm>
          <a:custGeom>
            <a:rect b="b" l="l" r="r" t="t"/>
            <a:pathLst>
              <a:path extrusionOk="0" h="1226343" w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rgbClr val="25828A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7675" lIns="217675" spcFirstLastPara="1" rIns="217675" wrap="square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표준성,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웹 접근성</a:t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6372200" y="951570"/>
            <a:ext cx="1872208" cy="1800200"/>
          </a:xfrm>
          <a:custGeom>
            <a:rect b="b" l="l" r="r" t="t"/>
            <a:pathLst>
              <a:path extrusionOk="0" h="1226343" w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rgbClr val="B57B09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7675" lIns="217675" spcFirstLastPara="1" rIns="217675" wrap="square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간단한 jQuery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087943" y="3003798"/>
            <a:ext cx="1872208" cy="1800200"/>
          </a:xfrm>
          <a:custGeom>
            <a:rect b="b" l="l" r="r" t="t"/>
            <a:pathLst>
              <a:path extrusionOk="0" h="1226343" w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rgbClr val="00C657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17675" lIns="217675" spcFirstLastPara="1" rIns="217675" wrap="square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513" y="842963"/>
            <a:ext cx="6855536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3657598" y="2997201"/>
            <a:ext cx="4385735" cy="778932"/>
          </a:xfrm>
          <a:prstGeom prst="roundRect">
            <a:avLst>
              <a:gd fmla="val 6569" name="adj"/>
            </a:avLst>
          </a:prstGeom>
          <a:noFill/>
          <a:ln cap="flat" cmpd="sng" w="3810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  <a:effectLst>
            <a:outerShdw blurRad="444500" sx="101000" rotWithShape="0" algn="ctr" sy="1010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107950" y="123825"/>
            <a:ext cx="8856663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마우스 휠로 폰트 크기 조정하기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화면 색 변경</a:t>
            </a:r>
            <a:endParaRPr/>
          </a:p>
        </p:txBody>
      </p:sp>
      <p:sp>
        <p:nvSpPr>
          <p:cNvPr id="220" name="Google Shape;220;p21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파일&gt; 기본설정&gt; 색 테마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31799" l="0" r="50786" t="0"/>
          <a:stretch/>
        </p:blipFill>
        <p:spPr>
          <a:xfrm>
            <a:off x="611560" y="1440160"/>
            <a:ext cx="4499992" cy="350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기본 설치</a:t>
            </a:r>
            <a:endParaRPr/>
          </a:p>
        </p:txBody>
      </p:sp>
      <p:sp>
        <p:nvSpPr>
          <p:cNvPr id="228" name="Google Shape;228;p22"/>
          <p:cNvSpPr txBox="1"/>
          <p:nvPr>
            <p:ph idx="2" type="body"/>
          </p:nvPr>
        </p:nvSpPr>
        <p:spPr>
          <a:xfrm>
            <a:off x="107505" y="1275606"/>
            <a:ext cx="9036495" cy="316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bracket pair colorizer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indent-rainbow  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auto rename tag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css peek   ctrl + click(해당 css코드로 이동)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html to css autocompletion  (CSS 자동 완성 기능)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html css support  (css 자동 완성 기능)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live server (코딩 + 새로고침 없이 바로 적용 되도록 도와주는 것)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기본 설치</a:t>
            </a:r>
            <a:endParaRPr/>
          </a:p>
        </p:txBody>
      </p:sp>
      <p:sp>
        <p:nvSpPr>
          <p:cNvPr id="235" name="Google Shape;235;p23"/>
          <p:cNvSpPr txBox="1"/>
          <p:nvPr>
            <p:ph idx="2" type="body"/>
          </p:nvPr>
        </p:nvSpPr>
        <p:spPr>
          <a:xfrm>
            <a:off x="107505" y="843558"/>
            <a:ext cx="8856983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Go live로 실행 or 오른쪽 마우스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prettier  Format On Save 체크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ctrl + 콤마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prettier tap을 2칸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prettier quote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prettier single quote 체크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javaScript, TypeScript 를 single로 변경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default formatter - prettier 로 선택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설정 tab size검색 2로 변경</a:t>
            </a:r>
            <a:endParaRPr/>
          </a:p>
          <a:p>
            <a:pPr indent="-215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작업 폴더 추가하기</a:t>
            </a:r>
            <a:endParaRPr/>
          </a:p>
        </p:txBody>
      </p:sp>
      <p:pic>
        <p:nvPicPr>
          <p:cNvPr id="242" name="Google Shape;242;p2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846" y="842963"/>
            <a:ext cx="7230870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폴더 추가해서 소스 작성하기</a:t>
            </a:r>
            <a:endParaRPr/>
          </a:p>
        </p:txBody>
      </p:sp>
      <p:pic>
        <p:nvPicPr>
          <p:cNvPr id="249" name="Google Shape;249;p2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11" y="842963"/>
            <a:ext cx="6818140" cy="396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4">
            <a:alphaModFix/>
          </a:blip>
          <a:srcRect b="73663" l="10191" r="76290" t="14156"/>
          <a:stretch/>
        </p:blipFill>
        <p:spPr>
          <a:xfrm>
            <a:off x="1684866" y="1200150"/>
            <a:ext cx="2706133" cy="1371600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크롬 웹 브라우저</a:t>
            </a:r>
            <a:endParaRPr/>
          </a:p>
        </p:txBody>
      </p:sp>
      <p:sp>
        <p:nvSpPr>
          <p:cNvPr id="256" name="Google Shape;256;p26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https://www.google.co.kr/chrome</a:t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479563"/>
            <a:ext cx="6192688" cy="325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크롬 개발자 모드 살펴보기 : F12</a:t>
            </a:r>
            <a:endParaRPr/>
          </a:p>
        </p:txBody>
      </p:sp>
      <p:pic>
        <p:nvPicPr>
          <p:cNvPr id="264" name="Google Shape;264;p2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207626"/>
            <a:ext cx="8856663" cy="3231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</a:rPr>
              <a:t>HTML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b="1" lang="en-US"/>
              <a:t>HTML 기본문서 만들기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609244"/>
            <a:ext cx="6892134" cy="392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퍼블리셔란</a:t>
            </a:r>
            <a:r>
              <a:rPr lang="en-US"/>
              <a:t>?</a:t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827584" y="2139702"/>
            <a:ext cx="2160240" cy="864096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디자이너</a:t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3455876" y="2139702"/>
            <a:ext cx="2160240" cy="864096"/>
          </a:xfrm>
          <a:prstGeom prst="roundRect">
            <a:avLst>
              <a:gd fmla="val 16667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퍼블리셔</a:t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6084168" y="2139702"/>
            <a:ext cx="2160240" cy="864096"/>
          </a:xfrm>
          <a:prstGeom prst="roundRect">
            <a:avLst>
              <a:gd fmla="val 16667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</a:t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2051720" y="3363838"/>
            <a:ext cx="511256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웹 디자인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마크업, CSS스타일링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UI개발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바인딩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백앤드 개발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HTML 기본 구조</a:t>
            </a:r>
            <a:endParaRPr/>
          </a:p>
        </p:txBody>
      </p:sp>
      <p:pic>
        <p:nvPicPr>
          <p:cNvPr id="282" name="Google Shape;282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131590"/>
            <a:ext cx="3542035" cy="34594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284" y="1635646"/>
            <a:ext cx="4392051" cy="237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/>
          <p:nvPr/>
        </p:nvSpPr>
        <p:spPr>
          <a:xfrm>
            <a:off x="4358284" y="1923678"/>
            <a:ext cx="4392051" cy="20882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4118176" y="1739012"/>
            <a:ext cx="684803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HTML 기본 구조</a:t>
            </a:r>
            <a:endParaRPr/>
          </a:p>
        </p:txBody>
      </p:sp>
      <p:pic>
        <p:nvPicPr>
          <p:cNvPr id="291" name="Google Shape;291;p3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385" y="842963"/>
            <a:ext cx="7355793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/>
          <p:nvPr/>
        </p:nvSpPr>
        <p:spPr>
          <a:xfrm>
            <a:off x="827584" y="1347614"/>
            <a:ext cx="7416824" cy="338437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1"/>
          <p:cNvSpPr txBox="1"/>
          <p:nvPr/>
        </p:nvSpPr>
        <p:spPr>
          <a:xfrm>
            <a:off x="811818" y="997695"/>
            <a:ext cx="684803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HTML 기본 구조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2312485" y="703694"/>
            <a:ext cx="1031051" cy="43088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2345758" y="4581079"/>
            <a:ext cx="1172116" cy="43088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3104573" y="1134581"/>
            <a:ext cx="1031051" cy="430887"/>
          </a:xfrm>
          <a:prstGeom prst="rect">
            <a:avLst/>
          </a:prstGeom>
          <a:solidFill>
            <a:srgbClr val="18575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3104573" y="2758223"/>
            <a:ext cx="1172116" cy="430887"/>
          </a:xfrm>
          <a:prstGeom prst="rect">
            <a:avLst/>
          </a:prstGeom>
          <a:solidFill>
            <a:srgbClr val="18575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620098" y="1540207"/>
            <a:ext cx="26212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&lt;title&gt;제목&lt;/title&gt;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3612640" y="1924907"/>
            <a:ext cx="28777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&lt;style&gt;스타일&lt;/style&gt;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3620098" y="2322782"/>
            <a:ext cx="33906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&lt;script&gt;스타일&lt;/ script &gt;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3104573" y="3302328"/>
            <a:ext cx="1031051" cy="430887"/>
          </a:xfrm>
          <a:prstGeom prst="rect">
            <a:avLst/>
          </a:prstGeom>
          <a:solidFill>
            <a:srgbClr val="18575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 txBox="1"/>
          <p:nvPr/>
        </p:nvSpPr>
        <p:spPr>
          <a:xfrm>
            <a:off x="3067313" y="4150192"/>
            <a:ext cx="1172116" cy="430887"/>
          </a:xfrm>
          <a:prstGeom prst="rect">
            <a:avLst/>
          </a:prstGeom>
          <a:solidFill>
            <a:srgbClr val="18575C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3612640" y="3750082"/>
            <a:ext cx="39036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대부분의 태그는 이곳에서 사용</a:t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2474041" y="1298075"/>
            <a:ext cx="515488" cy="165377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1857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2474041" y="3498065"/>
            <a:ext cx="515488" cy="904143"/>
          </a:xfrm>
          <a:prstGeom prst="leftBrace">
            <a:avLst>
              <a:gd fmla="val 10039" name="adj1"/>
              <a:gd fmla="val 50000" name="adj2"/>
            </a:avLst>
          </a:prstGeom>
          <a:noFill/>
          <a:ln cap="flat" cmpd="sng" w="9525">
            <a:solidFill>
              <a:srgbClr val="1857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763688" y="931508"/>
            <a:ext cx="515488" cy="380048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2CAB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1348250" y="263169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짝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339502"/>
            <a:ext cx="5808976" cy="453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자주 사용하는 HTML 태그</a:t>
            </a:r>
            <a:endParaRPr/>
          </a:p>
        </p:txBody>
      </p:sp>
      <p:graphicFrame>
        <p:nvGraphicFramePr>
          <p:cNvPr id="324" name="Google Shape;324;p34"/>
          <p:cNvGraphicFramePr/>
          <p:nvPr/>
        </p:nvGraphicFramePr>
        <p:xfrm>
          <a:off x="251520" y="9875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958175"/>
                <a:gridCol w="5682800"/>
              </a:tblGrid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태그 종류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글자 관련 태그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&lt;h1&gt;~&lt;h6&gt;, &lt;p&gt;, &lt;b&gt;, &lt;span&gt;, &lt;br&gt;, &lt;ul&gt;, &lt;ol&gt;, &lt;li&gt;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멀티미디어와 링크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&lt;img&gt;, &lt;audio&gt;, &lt;video&gt;, &lt;a&gt;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&lt;table&gt;, &lt;tr&gt;, &lt;th&gt;, &lt;td&gt;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폼 양식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&lt;form&gt;, &lt;input&gt;, &lt;textarea&gt;, &lt;button&gt;, &lt;select&gt;, &lt;option&gt;, &lt;label&gt;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공간을 만드는 태그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&lt;header&gt;, &lt;nav&gt;, &lt;article&gt;, &lt;section&gt;, &lt;main&gt;, &lt;aside&gt;, &lt;footer&gt;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95486"/>
            <a:ext cx="5838609" cy="452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테이블 형태(예)</a:t>
            </a:r>
            <a:endParaRPr/>
          </a:p>
        </p:txBody>
      </p:sp>
      <p:pic>
        <p:nvPicPr>
          <p:cNvPr id="335" name="Google Shape;335;p3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578" y="842963"/>
            <a:ext cx="7059406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테이블 형태(예) : 셀 합치기</a:t>
            </a:r>
            <a:endParaRPr/>
          </a:p>
        </p:txBody>
      </p:sp>
      <p:pic>
        <p:nvPicPr>
          <p:cNvPr id="342" name="Google Shape;342;p3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794" y="1323181"/>
            <a:ext cx="62769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/>
          <p:nvPr/>
        </p:nvSpPr>
        <p:spPr>
          <a:xfrm>
            <a:off x="2843808" y="2715766"/>
            <a:ext cx="4830961" cy="7920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2843807" y="3545149"/>
            <a:ext cx="4830961" cy="7920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테이블 형태(예) : 셀 합치기</a:t>
            </a:r>
            <a:endParaRPr/>
          </a:p>
        </p:txBody>
      </p:sp>
      <p:pic>
        <p:nvPicPr>
          <p:cNvPr id="351" name="Google Shape;351;p3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131590"/>
            <a:ext cx="4841218" cy="338415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1691679" y="2499742"/>
            <a:ext cx="1728193" cy="136815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3419873" y="2489502"/>
            <a:ext cx="864095" cy="137839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구조화된 표 살펴보기</a:t>
            </a:r>
            <a:endParaRPr/>
          </a:p>
        </p:txBody>
      </p:sp>
      <p:pic>
        <p:nvPicPr>
          <p:cNvPr id="360" name="Google Shape;360;p3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275606"/>
            <a:ext cx="3076575" cy="3000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072" y="1230948"/>
            <a:ext cx="2571750" cy="30289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39"/>
          <p:cNvSpPr/>
          <p:nvPr/>
        </p:nvSpPr>
        <p:spPr>
          <a:xfrm>
            <a:off x="323528" y="2355726"/>
            <a:ext cx="1728193" cy="8640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5253907" y="3103047"/>
            <a:ext cx="1728193" cy="8640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웹의 시작</a:t>
            </a:r>
            <a:endParaRPr/>
          </a:p>
        </p:txBody>
      </p:sp>
      <p:sp>
        <p:nvSpPr>
          <p:cNvPr id="66" name="Google Shape;66;p4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웹의 기본 목적</a:t>
            </a:r>
            <a:endParaRPr/>
          </a:p>
        </p:txBody>
      </p:sp>
      <p:sp>
        <p:nvSpPr>
          <p:cNvPr id="67" name="Google Shape;67;p4"/>
          <p:cNvSpPr txBox="1"/>
          <p:nvPr/>
        </p:nvSpPr>
        <p:spPr>
          <a:xfrm>
            <a:off x="1763688" y="2177447"/>
            <a:ext cx="561662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한 컴퓨터에서 만든 문서를 다른 컴퓨터에서 쉽게 볼 수 있도록 하는 것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구조화된 표 살펴보기</a:t>
            </a:r>
            <a:endParaRPr/>
          </a:p>
        </p:txBody>
      </p:sp>
      <p:pic>
        <p:nvPicPr>
          <p:cNvPr id="370" name="Google Shape;370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164" y="842963"/>
            <a:ext cx="5584234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395536" y="699542"/>
            <a:ext cx="8064896" cy="417646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6686608" y="339502"/>
            <a:ext cx="1787669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&lt;table&gt;&lt;/table&gt;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1815602" y="843559"/>
            <a:ext cx="5429778" cy="2880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0"/>
          <p:cNvGrpSpPr/>
          <p:nvPr/>
        </p:nvGrpSpPr>
        <p:grpSpPr>
          <a:xfrm>
            <a:off x="1331640" y="1187788"/>
            <a:ext cx="417937" cy="720179"/>
            <a:chOff x="1115616" y="1168331"/>
            <a:chExt cx="379202" cy="720179"/>
          </a:xfrm>
        </p:grpSpPr>
        <p:sp>
          <p:nvSpPr>
            <p:cNvPr id="375" name="Google Shape;375;p40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0"/>
          <p:cNvSpPr txBox="1"/>
          <p:nvPr/>
        </p:nvSpPr>
        <p:spPr>
          <a:xfrm>
            <a:off x="395536" y="1363162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&lt;thead&gt;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5868143" y="1275606"/>
            <a:ext cx="1275025" cy="57606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0"/>
          <p:cNvSpPr txBox="1"/>
          <p:nvPr/>
        </p:nvSpPr>
        <p:spPr>
          <a:xfrm>
            <a:off x="7164288" y="1361368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&lt;th&gt;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40"/>
          <p:cNvGrpSpPr/>
          <p:nvPr/>
        </p:nvGrpSpPr>
        <p:grpSpPr>
          <a:xfrm>
            <a:off x="1331640" y="1941262"/>
            <a:ext cx="417937" cy="2019799"/>
            <a:chOff x="1115616" y="1168331"/>
            <a:chExt cx="379202" cy="720179"/>
          </a:xfrm>
        </p:grpSpPr>
        <p:sp>
          <p:nvSpPr>
            <p:cNvPr id="381" name="Google Shape;381;p40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40"/>
          <p:cNvSpPr txBox="1"/>
          <p:nvPr/>
        </p:nvSpPr>
        <p:spPr>
          <a:xfrm>
            <a:off x="395536" y="2167485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&lt;tbody&gt;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5448546" y="1986466"/>
            <a:ext cx="1275025" cy="576064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7176248" y="2096820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&lt;td&gt;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1941720" y="3395121"/>
            <a:ext cx="4934156" cy="55539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7182630" y="3450297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&lt;tr&gt;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40"/>
          <p:cNvGrpSpPr/>
          <p:nvPr/>
        </p:nvGrpSpPr>
        <p:grpSpPr>
          <a:xfrm>
            <a:off x="1331640" y="3988612"/>
            <a:ext cx="417937" cy="720179"/>
            <a:chOff x="1115616" y="1168331"/>
            <a:chExt cx="379202" cy="720179"/>
          </a:xfrm>
        </p:grpSpPr>
        <p:sp>
          <p:nvSpPr>
            <p:cNvPr id="389" name="Google Shape;389;p40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40"/>
          <p:cNvSpPr txBox="1"/>
          <p:nvPr/>
        </p:nvSpPr>
        <p:spPr>
          <a:xfrm>
            <a:off x="395536" y="4216738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&lt;tfoot&gt;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601781" y="792378"/>
            <a:ext cx="1264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&lt;caption&gt;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 폼과 폼 요소, 폼 속성</a:t>
            </a:r>
            <a:endParaRPr/>
          </a:p>
        </p:txBody>
      </p:sp>
      <p:sp>
        <p:nvSpPr>
          <p:cNvPr id="398" name="Google Shape;398;p41"/>
          <p:cNvSpPr txBox="1"/>
          <p:nvPr/>
        </p:nvSpPr>
        <p:spPr>
          <a:xfrm>
            <a:off x="683568" y="1556087"/>
            <a:ext cx="864096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action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="/action_page.php"&gt;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for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="fname"&gt;</a:t>
            </a: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First name: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/label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type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="text"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id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="fname"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name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="fname"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="John"&gt;&lt;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for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="lname"&gt;</a:t>
            </a: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Last name: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/label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type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="text"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id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="lname"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name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="lname"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="Doe"&gt;&lt;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type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="submit"</a:t>
            </a:r>
            <a:r>
              <a:rPr b="0" i="0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value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="Submit"&gt;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1800">
                <a:solidFill>
                  <a:srgbClr val="A52A2A"/>
                </a:solidFill>
                <a:latin typeface="Consolas"/>
                <a:ea typeface="Consolas"/>
                <a:cs typeface="Consolas"/>
                <a:sym typeface="Consolas"/>
              </a:rPr>
              <a:t>/form</a:t>
            </a:r>
            <a:r>
              <a:rPr b="0" i="0" lang="en-US" sz="1800">
                <a:solidFill>
                  <a:srgbClr val="0000CD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1493241" y="1600047"/>
            <a:ext cx="792087" cy="288032"/>
          </a:xfrm>
          <a:prstGeom prst="rect">
            <a:avLst/>
          </a:prstGeom>
          <a:noFill/>
          <a:ln cap="flat" cmpd="sng" w="38100">
            <a:solidFill>
              <a:srgbClr val="18575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1493241" y="1212184"/>
            <a:ext cx="10625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575C"/>
                </a:solidFill>
                <a:latin typeface="Arial"/>
                <a:ea typeface="Arial"/>
                <a:cs typeface="Arial"/>
                <a:sym typeface="Arial"/>
              </a:rPr>
              <a:t>폼 속성</a:t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971600" y="1916627"/>
            <a:ext cx="846511" cy="1314901"/>
          </a:xfrm>
          <a:prstGeom prst="rect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107504" y="2387084"/>
            <a:ext cx="1089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폼 요소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폼 전송 과정</a:t>
            </a:r>
            <a:endParaRPr/>
          </a:p>
        </p:txBody>
      </p:sp>
      <p:pic>
        <p:nvPicPr>
          <p:cNvPr id="409" name="Google Shape;409;p4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203598"/>
            <a:ext cx="2869217" cy="10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/>
          <p:nvPr/>
        </p:nvSpPr>
        <p:spPr>
          <a:xfrm>
            <a:off x="323528" y="1059582"/>
            <a:ext cx="288032" cy="288032"/>
          </a:xfrm>
          <a:prstGeom prst="ellipse">
            <a:avLst/>
          </a:prstGeom>
          <a:solidFill>
            <a:srgbClr val="18575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732239" y="1850493"/>
            <a:ext cx="1175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C657"/>
                </a:solidFill>
                <a:latin typeface="Arial"/>
                <a:ea typeface="Arial"/>
                <a:cs typeface="Arial"/>
                <a:sym typeface="Arial"/>
              </a:rPr>
              <a:t>미세먼지</a:t>
            </a:r>
            <a:endParaRPr/>
          </a:p>
        </p:txBody>
      </p:sp>
      <p:sp>
        <p:nvSpPr>
          <p:cNvPr id="412" name="Google Shape;412;p42"/>
          <p:cNvSpPr/>
          <p:nvPr/>
        </p:nvSpPr>
        <p:spPr>
          <a:xfrm>
            <a:off x="238948" y="3441284"/>
            <a:ext cx="288032" cy="288032"/>
          </a:xfrm>
          <a:prstGeom prst="ellipse">
            <a:avLst/>
          </a:prstGeom>
          <a:solidFill>
            <a:srgbClr val="18575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42"/>
          <p:cNvGrpSpPr/>
          <p:nvPr/>
        </p:nvGrpSpPr>
        <p:grpSpPr>
          <a:xfrm rot="5400000">
            <a:off x="1813034" y="2536517"/>
            <a:ext cx="417937" cy="2100804"/>
            <a:chOff x="1115616" y="1168331"/>
            <a:chExt cx="379202" cy="720179"/>
          </a:xfrm>
        </p:grpSpPr>
        <p:sp>
          <p:nvSpPr>
            <p:cNvPr id="414" name="Google Shape;414;p4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2"/>
          <p:cNvSpPr txBox="1"/>
          <p:nvPr/>
        </p:nvSpPr>
        <p:spPr>
          <a:xfrm>
            <a:off x="1164588" y="3376331"/>
            <a:ext cx="16247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웹 서버 주소</a:t>
            </a:r>
            <a:endParaRPr/>
          </a:p>
        </p:txBody>
      </p:sp>
      <p:grpSp>
        <p:nvGrpSpPr>
          <p:cNvPr id="417" name="Google Shape;417;p42"/>
          <p:cNvGrpSpPr/>
          <p:nvPr/>
        </p:nvGrpSpPr>
        <p:grpSpPr>
          <a:xfrm rot="5400000">
            <a:off x="3467711" y="2951045"/>
            <a:ext cx="640317" cy="1283572"/>
            <a:chOff x="1115616" y="1168331"/>
            <a:chExt cx="379202" cy="720179"/>
          </a:xfrm>
        </p:grpSpPr>
        <p:sp>
          <p:nvSpPr>
            <p:cNvPr id="418" name="Google Shape;418;p4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42"/>
          <p:cNvSpPr txBox="1"/>
          <p:nvPr/>
        </p:nvSpPr>
        <p:spPr>
          <a:xfrm>
            <a:off x="2771800" y="2629620"/>
            <a:ext cx="19566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웹서버 응용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프로그램 이름</a:t>
            </a:r>
            <a:endParaRPr/>
          </a:p>
        </p:txBody>
      </p:sp>
      <p:grpSp>
        <p:nvGrpSpPr>
          <p:cNvPr id="421" name="Google Shape;421;p42"/>
          <p:cNvGrpSpPr/>
          <p:nvPr/>
        </p:nvGrpSpPr>
        <p:grpSpPr>
          <a:xfrm rot="-5400000">
            <a:off x="6609369" y="1873030"/>
            <a:ext cx="417937" cy="4436319"/>
            <a:chOff x="1115616" y="1168331"/>
            <a:chExt cx="379202" cy="720179"/>
          </a:xfrm>
        </p:grpSpPr>
        <p:sp>
          <p:nvSpPr>
            <p:cNvPr id="422" name="Google Shape;422;p4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5401742" y="3954326"/>
            <a:ext cx="29866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폼에서 전달되는 데이터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238948" y="3654389"/>
            <a:ext cx="9036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https://m.search.naver.com/search.naver?sm=mtp_hty.top&amp;where=m&amp;query=미세먼지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폼 전송 과정</a:t>
            </a:r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3347864" y="1527634"/>
            <a:ext cx="288032" cy="288032"/>
          </a:xfrm>
          <a:prstGeom prst="ellipse">
            <a:avLst/>
          </a:prstGeom>
          <a:solidFill>
            <a:srgbClr val="18575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851920" y="2664343"/>
            <a:ext cx="288032" cy="288032"/>
          </a:xfrm>
          <a:prstGeom prst="ellipse">
            <a:avLst/>
          </a:prstGeom>
          <a:solidFill>
            <a:srgbClr val="18575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4" y="1456591"/>
            <a:ext cx="9620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/>
          <p:nvPr/>
        </p:nvSpPr>
        <p:spPr>
          <a:xfrm>
            <a:off x="1230752" y="2451769"/>
            <a:ext cx="1596521" cy="368299"/>
          </a:xfrm>
          <a:prstGeom prst="roundRect">
            <a:avLst>
              <a:gd fmla="val 50000" name="adj"/>
            </a:avLst>
          </a:prstGeom>
          <a:solidFill>
            <a:srgbClr val="1857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웹 브라우저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1378" y="1487789"/>
            <a:ext cx="980125" cy="94035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/>
          <p:nvPr/>
        </p:nvSpPr>
        <p:spPr>
          <a:xfrm>
            <a:off x="6465354" y="2445000"/>
            <a:ext cx="1596521" cy="368299"/>
          </a:xfrm>
          <a:prstGeom prst="roundRect">
            <a:avLst>
              <a:gd fmla="val 50000" name="adj"/>
            </a:avLst>
          </a:prstGeom>
          <a:solidFill>
            <a:srgbClr val="1857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웹 서버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43"/>
          <p:cNvCxnSpPr/>
          <p:nvPr/>
        </p:nvCxnSpPr>
        <p:spPr>
          <a:xfrm>
            <a:off x="3275856" y="2067694"/>
            <a:ext cx="3096344" cy="0"/>
          </a:xfrm>
          <a:prstGeom prst="straightConnector1">
            <a:avLst/>
          </a:prstGeom>
          <a:noFill/>
          <a:ln cap="flat" cmpd="sng" w="38100">
            <a:solidFill>
              <a:srgbClr val="2CABB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9" name="Google Shape;439;p43"/>
          <p:cNvSpPr txBox="1"/>
          <p:nvPr/>
        </p:nvSpPr>
        <p:spPr>
          <a:xfrm>
            <a:off x="3580424" y="1491630"/>
            <a:ext cx="26477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575C"/>
                </a:solidFill>
                <a:latin typeface="Arial"/>
                <a:ea typeface="Arial"/>
                <a:cs typeface="Arial"/>
                <a:sym typeface="Arial"/>
              </a:rPr>
              <a:t>search.naver 실행 요청</a:t>
            </a:r>
            <a:endParaRPr/>
          </a:p>
        </p:txBody>
      </p:sp>
      <p:cxnSp>
        <p:nvCxnSpPr>
          <p:cNvPr id="440" name="Google Shape;440;p43"/>
          <p:cNvCxnSpPr/>
          <p:nvPr/>
        </p:nvCxnSpPr>
        <p:spPr>
          <a:xfrm>
            <a:off x="3275856" y="2428141"/>
            <a:ext cx="3096344" cy="0"/>
          </a:xfrm>
          <a:prstGeom prst="straightConnector1">
            <a:avLst/>
          </a:prstGeom>
          <a:noFill/>
          <a:ln cap="flat" cmpd="sng" w="38100">
            <a:solidFill>
              <a:srgbClr val="2CABB6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41" name="Google Shape;441;p43"/>
          <p:cNvSpPr txBox="1"/>
          <p:nvPr/>
        </p:nvSpPr>
        <p:spPr>
          <a:xfrm>
            <a:off x="4139952" y="2603922"/>
            <a:ext cx="18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575C"/>
                </a:solidFill>
                <a:latin typeface="Arial"/>
                <a:ea typeface="Arial"/>
                <a:cs typeface="Arial"/>
                <a:sym typeface="Arial"/>
              </a:rPr>
              <a:t>검색 결과 전달</a:t>
            </a:r>
            <a:endParaRPr/>
          </a:p>
        </p:txBody>
      </p:sp>
      <p:pic>
        <p:nvPicPr>
          <p:cNvPr id="442" name="Google Shape;44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789" y="3291830"/>
            <a:ext cx="1504934" cy="159334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3"/>
          <p:cNvSpPr/>
          <p:nvPr/>
        </p:nvSpPr>
        <p:spPr>
          <a:xfrm>
            <a:off x="2987824" y="4000323"/>
            <a:ext cx="288032" cy="288032"/>
          </a:xfrm>
          <a:prstGeom prst="ellipse">
            <a:avLst/>
          </a:prstGeom>
          <a:solidFill>
            <a:srgbClr val="18575C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3275856" y="3939902"/>
            <a:ext cx="20882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8575C"/>
                </a:solidFill>
                <a:latin typeface="Arial"/>
                <a:ea typeface="Arial"/>
                <a:cs typeface="Arial"/>
                <a:sym typeface="Arial"/>
              </a:rPr>
              <a:t>브라우저가 전달받은 결과를 출력</a:t>
            </a:r>
            <a:endParaRPr sz="1800">
              <a:solidFill>
                <a:srgbClr val="18575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닫는 태그가 없는 태그</a:t>
            </a:r>
            <a:endParaRPr/>
          </a:p>
        </p:txBody>
      </p:sp>
      <p:graphicFrame>
        <p:nvGraphicFramePr>
          <p:cNvPr id="450" name="Google Shape;450;p44"/>
          <p:cNvGraphicFramePr/>
          <p:nvPr/>
        </p:nvGraphicFramePr>
        <p:xfrm>
          <a:off x="107950" y="8429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8496500"/>
              </a:tblGrid>
              <a:tr h="216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151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&lt;br&gt; &lt;img&gt; &lt;meta&gt; &lt;link&gt; &lt;input&gt; &lt;hr&gt; &lt;br/&gt; 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폼 만들기 : 폼 요소</a:t>
            </a:r>
            <a:endParaRPr/>
          </a:p>
        </p:txBody>
      </p:sp>
      <p:sp>
        <p:nvSpPr>
          <p:cNvPr id="457" name="Google Shape;457;p45"/>
          <p:cNvSpPr txBox="1"/>
          <p:nvPr/>
        </p:nvSpPr>
        <p:spPr>
          <a:xfrm>
            <a:off x="107504" y="745597"/>
            <a:ext cx="597666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&lt;input type =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“________________”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8" name="Google Shape;458;p45"/>
          <p:cNvGraphicFramePr/>
          <p:nvPr/>
        </p:nvGraphicFramePr>
        <p:xfrm>
          <a:off x="107504" y="12496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{72AAE224-E8EE-4BAC-9AA8-B7E90AA0663A}</a:tableStyleId>
              </a:tblPr>
              <a:tblGrid>
                <a:gridCol w="4176475"/>
                <a:gridCol w="4680525"/>
              </a:tblGrid>
              <a:tr h="36252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button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submit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reset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image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checkbox | radio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month | week | date | time | datetime-local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 | range 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 | url | tel | search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file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hidden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32AE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한 줄 텍스트 입력 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암호 입력을 위한 한 줄 텍스트 입력 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단순 버튼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웹 서버로 폼 데이터를 전송시키는 버튼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입력된 폼 데이터를 초기화시키는 버튼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버튼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체크박스와 라디오버튼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년, 월, 일, 시간 등의 시간 정보 입력 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스핀 버튼과 슬라이드바로 편리한 숫자 입력 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색 입력을 쉽게 하는 컬러 다이얼로그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각 항목의 형식 검사 기능을 가진 텍스트 입력 창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로컬 컴퓨터의 파일을 선택하는 폼 요소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히든필드(보이지 않지만 전송할 값 설정)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32AE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폼 만들기 : 폼 요소</a:t>
            </a:r>
            <a:endParaRPr/>
          </a:p>
        </p:txBody>
      </p:sp>
      <p:sp>
        <p:nvSpPr>
          <p:cNvPr id="465" name="Google Shape;465;p46"/>
          <p:cNvSpPr txBox="1"/>
          <p:nvPr/>
        </p:nvSpPr>
        <p:spPr>
          <a:xfrm>
            <a:off x="107504" y="745597"/>
            <a:ext cx="597666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________________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6" name="Google Shape;466;p46"/>
          <p:cNvGraphicFramePr/>
          <p:nvPr/>
        </p:nvGraphicFramePr>
        <p:xfrm>
          <a:off x="107504" y="12496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{72AAE224-E8EE-4BAC-9AA8-B7E90AA0663A}</a:tableStyleId>
              </a:tblPr>
              <a:tblGrid>
                <a:gridCol w="4752525"/>
                <a:gridCol w="4104450"/>
              </a:tblGrid>
              <a:tr h="153812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textarea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select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label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fieldset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button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32AEB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여러 줄의 텍스트 입력 창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드롭다운 리스트를 가진 콤보박스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폼 요소의 캡션 만들기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폼 요소를 그룹으로 묶기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 태그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32AEB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특수문자 입력: 한글 자음 + 한자키</a:t>
            </a:r>
            <a:endParaRPr/>
          </a:p>
        </p:txBody>
      </p:sp>
      <p:sp>
        <p:nvSpPr>
          <p:cNvPr id="473" name="Google Shape;473;p47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엔티티 코드 표: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https://dev.w3.org/html5/html-author/charref</a:t>
            </a:r>
            <a:endParaRPr sz="2200"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윈도우 특수문자 입력</a:t>
            </a:r>
            <a:endParaRPr/>
          </a:p>
        </p:txBody>
      </p:sp>
      <p:graphicFrame>
        <p:nvGraphicFramePr>
          <p:cNvPr id="474" name="Google Shape;474;p47"/>
          <p:cNvGraphicFramePr/>
          <p:nvPr/>
        </p:nvGraphicFramePr>
        <p:xfrm>
          <a:off x="179511" y="21397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4248250"/>
                <a:gridCol w="4248250"/>
              </a:tblGrid>
              <a:tr h="216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151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ㄱ+한자키 : 서술기호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ㄴ+한자키 : 괄호기호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ㄷ+한자키 : 수학기호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ㄹ+한자키 : 단위기호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ㅁ+한자키 : 일반기호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ㅂ+한자키 : 궤선기호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ㅅ+한자키 : 한글표제기호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ㅇ+한자키 : 영문표제기호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ㅈ+한자키 : 로마숫자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ㅊ+한자키 : 첨자기호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리소스 얻기</a:t>
            </a:r>
            <a:endParaRPr/>
          </a:p>
        </p:txBody>
      </p:sp>
      <p:sp>
        <p:nvSpPr>
          <p:cNvPr id="480" name="Google Shape;480;p48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크롬&gt; free video file mp4 검색</a:t>
            </a:r>
            <a:endParaRPr/>
          </a:p>
          <a:p>
            <a:pPr indent="-18415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크롬&gt; sample audio 검색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/>
              <a:t>CSS</a:t>
            </a:r>
            <a:endParaRPr sz="3600"/>
          </a:p>
        </p:txBody>
      </p:sp>
      <p:sp>
        <p:nvSpPr>
          <p:cNvPr id="486" name="Google Shape;486;p49"/>
          <p:cNvSpPr txBox="1"/>
          <p:nvPr>
            <p:ph idx="2" type="body"/>
          </p:nvPr>
        </p:nvSpPr>
        <p:spPr>
          <a:xfrm>
            <a:off x="3870176" y="1995686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800">
                <a:solidFill>
                  <a:schemeClr val="dk1"/>
                </a:solidFill>
              </a:rPr>
              <a:t>CSS 소개와 만드는 방법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4211960" y="195486"/>
            <a:ext cx="46085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※ 재 배포 및 편집은 금지됩니다.(저작권 관련)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웹의 시작</a:t>
            </a:r>
            <a:endParaRPr/>
          </a:p>
        </p:txBody>
      </p:sp>
      <p:sp>
        <p:nvSpPr>
          <p:cNvPr id="74" name="Google Shape;74;p5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웹의 구성</a:t>
            </a:r>
            <a:endParaRPr/>
          </a:p>
        </p:txBody>
      </p:sp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3054" y="1653562"/>
            <a:ext cx="1997892" cy="199789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/>
        </p:nvSpPr>
        <p:spPr>
          <a:xfrm>
            <a:off x="4211960" y="4232038"/>
            <a:ext cx="1170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 b="0" i="0" sz="1800" u="none" cap="none" strike="noStrike">
              <a:solidFill>
                <a:srgbClr val="7952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330759" y="4232038"/>
            <a:ext cx="1589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Web Client</a:t>
            </a:r>
            <a:endParaRPr b="0" i="0" sz="1800" u="none" cap="none" strike="noStrike">
              <a:solidFill>
                <a:srgbClr val="7952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" name="Google Shape;78;p5"/>
          <p:cNvCxnSpPr/>
          <p:nvPr/>
        </p:nvCxnSpPr>
        <p:spPr>
          <a:xfrm>
            <a:off x="2737524" y="2025537"/>
            <a:ext cx="754356" cy="258181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9" name="Google Shape;79;p5"/>
          <p:cNvCxnSpPr/>
          <p:nvPr/>
        </p:nvCxnSpPr>
        <p:spPr>
          <a:xfrm>
            <a:off x="2396559" y="2652508"/>
            <a:ext cx="957451" cy="7009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" name="Google Shape;80;p5"/>
          <p:cNvCxnSpPr/>
          <p:nvPr/>
        </p:nvCxnSpPr>
        <p:spPr>
          <a:xfrm flipH="1" rot="10800000">
            <a:off x="2657832" y="3069169"/>
            <a:ext cx="747328" cy="396528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" name="Google Shape;81;p5"/>
          <p:cNvCxnSpPr/>
          <p:nvPr/>
        </p:nvCxnSpPr>
        <p:spPr>
          <a:xfrm flipH="1">
            <a:off x="5890544" y="1796893"/>
            <a:ext cx="646453" cy="421309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2" name="Google Shape;82;p5"/>
          <p:cNvCxnSpPr/>
          <p:nvPr/>
        </p:nvCxnSpPr>
        <p:spPr>
          <a:xfrm rot="10800000">
            <a:off x="5868144" y="2608237"/>
            <a:ext cx="1064425" cy="51280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" name="Google Shape;83;p5"/>
          <p:cNvCxnSpPr/>
          <p:nvPr/>
        </p:nvCxnSpPr>
        <p:spPr>
          <a:xfrm rot="10800000">
            <a:off x="5652120" y="3008408"/>
            <a:ext cx="809810" cy="351039"/>
          </a:xfrm>
          <a:prstGeom prst="straightConnector1">
            <a:avLst/>
          </a:prstGeom>
          <a:noFill/>
          <a:ln cap="flat" cmpd="sng" w="38100">
            <a:solidFill>
              <a:srgbClr val="79520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4" name="Google Shape;84;p5"/>
          <p:cNvSpPr txBox="1"/>
          <p:nvPr/>
        </p:nvSpPr>
        <p:spPr>
          <a:xfrm>
            <a:off x="7020272" y="4232038"/>
            <a:ext cx="1800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800" u="none" cap="none" strike="noStrike">
              <a:solidFill>
                <a:srgbClr val="7952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633" y="1947278"/>
            <a:ext cx="691928" cy="69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4260" y="3283926"/>
            <a:ext cx="506020" cy="50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028" y="2854950"/>
            <a:ext cx="781866" cy="78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62411" y="1248657"/>
            <a:ext cx="809810" cy="80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98620" y="2117142"/>
            <a:ext cx="809810" cy="80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3653" y="3001200"/>
            <a:ext cx="809810" cy="80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CSS3 ?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0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-US"/>
              <a:t>Cascading Style Sheet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문서에 색, 모양, 출력 위치 등 외관을 꾸미는 언어</a:t>
            </a:r>
            <a:endParaRPr/>
          </a:p>
          <a:p>
            <a:pPr indent="-18415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-US"/>
              <a:t>웹 문서의 내용과 상관없이 디자인만 변경 가능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http://www.csszengarden.com/</a:t>
            </a:r>
            <a:endParaRPr/>
          </a:p>
          <a:p>
            <a:pPr indent="-12700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▪"/>
            </a:pPr>
            <a:r>
              <a:rPr lang="en-US"/>
              <a:t>다양한 기기에 맞게 탄력적으로 바뀌는 문서 작성 가능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CSS3 ?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https://www.w3.org/Style/CSS/</a:t>
            </a:r>
            <a:endParaRPr/>
          </a:p>
        </p:txBody>
      </p:sp>
      <p:pic>
        <p:nvPicPr>
          <p:cNvPr id="502" name="Google Shape;5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444500"/>
            <a:ext cx="6948264" cy="334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CSS3 ?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2"/>
          <p:cNvSpPr txBox="1"/>
          <p:nvPr>
            <p:ph idx="2" type="body"/>
          </p:nvPr>
        </p:nvSpPr>
        <p:spPr>
          <a:xfrm>
            <a:off x="2915816" y="843558"/>
            <a:ext cx="6048672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색상과 배경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텍스트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폰트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박스 모델(Box Model)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비주얼 포맷 및 효과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리스트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테이블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사용자 인터페이스</a:t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971600" y="2340917"/>
            <a:ext cx="1656184" cy="46166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 수 있는 일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 스타일 시트 구성</a:t>
            </a:r>
            <a:endParaRPr/>
          </a:p>
        </p:txBody>
      </p:sp>
      <p:grpSp>
        <p:nvGrpSpPr>
          <p:cNvPr id="517" name="Google Shape;517;p53"/>
          <p:cNvGrpSpPr/>
          <p:nvPr/>
        </p:nvGrpSpPr>
        <p:grpSpPr>
          <a:xfrm flipH="1" rot="-5400000">
            <a:off x="473809" y="1895716"/>
            <a:ext cx="417937" cy="647977"/>
            <a:chOff x="1115616" y="1168331"/>
            <a:chExt cx="379202" cy="720179"/>
          </a:xfrm>
        </p:grpSpPr>
        <p:sp>
          <p:nvSpPr>
            <p:cNvPr id="518" name="Google Shape;518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p53"/>
          <p:cNvSpPr txBox="1"/>
          <p:nvPr/>
        </p:nvSpPr>
        <p:spPr>
          <a:xfrm>
            <a:off x="217321" y="1641404"/>
            <a:ext cx="879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셀렉터</a:t>
            </a:r>
            <a:endParaRPr/>
          </a:p>
        </p:txBody>
      </p:sp>
      <p:grpSp>
        <p:nvGrpSpPr>
          <p:cNvPr id="521" name="Google Shape;521;p53"/>
          <p:cNvGrpSpPr/>
          <p:nvPr/>
        </p:nvGrpSpPr>
        <p:grpSpPr>
          <a:xfrm flipH="1" rot="-5400000">
            <a:off x="1271398" y="1887434"/>
            <a:ext cx="417937" cy="647977"/>
            <a:chOff x="1115616" y="1168331"/>
            <a:chExt cx="379202" cy="720179"/>
          </a:xfrm>
        </p:grpSpPr>
        <p:sp>
          <p:nvSpPr>
            <p:cNvPr id="522" name="Google Shape;522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53"/>
          <p:cNvSpPr txBox="1"/>
          <p:nvPr/>
        </p:nvSpPr>
        <p:spPr>
          <a:xfrm>
            <a:off x="1092864" y="1401658"/>
            <a:ext cx="7427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프로퍼티</a:t>
            </a:r>
            <a:endParaRPr/>
          </a:p>
        </p:txBody>
      </p:sp>
      <p:grpSp>
        <p:nvGrpSpPr>
          <p:cNvPr id="525" name="Google Shape;525;p53"/>
          <p:cNvGrpSpPr/>
          <p:nvPr/>
        </p:nvGrpSpPr>
        <p:grpSpPr>
          <a:xfrm flipH="1" rot="-5400000">
            <a:off x="1986812" y="1889958"/>
            <a:ext cx="417937" cy="647977"/>
            <a:chOff x="1115616" y="1168331"/>
            <a:chExt cx="379202" cy="720179"/>
          </a:xfrm>
        </p:grpSpPr>
        <p:sp>
          <p:nvSpPr>
            <p:cNvPr id="526" name="Google Shape;526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53"/>
          <p:cNvSpPr txBox="1"/>
          <p:nvPr/>
        </p:nvSpPr>
        <p:spPr>
          <a:xfrm>
            <a:off x="1691680" y="163564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값</a:t>
            </a:r>
            <a:endParaRPr/>
          </a:p>
        </p:txBody>
      </p:sp>
      <p:grpSp>
        <p:nvGrpSpPr>
          <p:cNvPr id="529" name="Google Shape;529;p53"/>
          <p:cNvGrpSpPr/>
          <p:nvPr/>
        </p:nvGrpSpPr>
        <p:grpSpPr>
          <a:xfrm flipH="1" rot="-5400000">
            <a:off x="2820092" y="1758702"/>
            <a:ext cx="417937" cy="925642"/>
            <a:chOff x="1115616" y="1168331"/>
            <a:chExt cx="379202" cy="720179"/>
          </a:xfrm>
        </p:grpSpPr>
        <p:sp>
          <p:nvSpPr>
            <p:cNvPr id="530" name="Google Shape;530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53"/>
          <p:cNvSpPr txBox="1"/>
          <p:nvPr/>
        </p:nvSpPr>
        <p:spPr>
          <a:xfrm>
            <a:off x="2458243" y="1641404"/>
            <a:ext cx="1141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프로퍼티</a:t>
            </a:r>
            <a:endParaRPr/>
          </a:p>
        </p:txBody>
      </p:sp>
      <p:grpSp>
        <p:nvGrpSpPr>
          <p:cNvPr id="533" name="Google Shape;533;p53"/>
          <p:cNvGrpSpPr/>
          <p:nvPr/>
        </p:nvGrpSpPr>
        <p:grpSpPr>
          <a:xfrm flipH="1" rot="-5400000">
            <a:off x="3642996" y="1898827"/>
            <a:ext cx="417937" cy="647977"/>
            <a:chOff x="1115616" y="1168331"/>
            <a:chExt cx="379202" cy="720179"/>
          </a:xfrm>
        </p:grpSpPr>
        <p:sp>
          <p:nvSpPr>
            <p:cNvPr id="534" name="Google Shape;534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53"/>
          <p:cNvSpPr txBox="1"/>
          <p:nvPr/>
        </p:nvSpPr>
        <p:spPr>
          <a:xfrm>
            <a:off x="3347864" y="1635400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값</a:t>
            </a:r>
            <a:endParaRPr/>
          </a:p>
        </p:txBody>
      </p:sp>
      <p:grpSp>
        <p:nvGrpSpPr>
          <p:cNvPr id="537" name="Google Shape;537;p53"/>
          <p:cNvGrpSpPr/>
          <p:nvPr/>
        </p:nvGrpSpPr>
        <p:grpSpPr>
          <a:xfrm flipH="1" rot="-5400000">
            <a:off x="5833452" y="438048"/>
            <a:ext cx="417937" cy="3516904"/>
            <a:chOff x="1115616" y="1168331"/>
            <a:chExt cx="379202" cy="720179"/>
          </a:xfrm>
        </p:grpSpPr>
        <p:sp>
          <p:nvSpPr>
            <p:cNvPr id="538" name="Google Shape;538;p53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53"/>
          <p:cNvSpPr txBox="1"/>
          <p:nvPr/>
        </p:nvSpPr>
        <p:spPr>
          <a:xfrm>
            <a:off x="5396762" y="1625036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주석</a:t>
            </a:r>
            <a:endParaRPr/>
          </a:p>
        </p:txBody>
      </p:sp>
      <p:sp>
        <p:nvSpPr>
          <p:cNvPr id="541" name="Google Shape;541;p53"/>
          <p:cNvSpPr txBox="1"/>
          <p:nvPr/>
        </p:nvSpPr>
        <p:spPr>
          <a:xfrm>
            <a:off x="323623" y="2253295"/>
            <a:ext cx="8640865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span { </a:t>
            </a:r>
            <a:r>
              <a:rPr lang="en-US" sz="23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300">
                <a:solidFill>
                  <a:srgbClr val="B57B09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US" sz="23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300">
                <a:solidFill>
                  <a:srgbClr val="B57B09"/>
                </a:solidFill>
                <a:latin typeface="Arial"/>
                <a:ea typeface="Arial"/>
                <a:cs typeface="Arial"/>
                <a:sym typeface="Arial"/>
              </a:rPr>
              <a:t>20px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} </a:t>
            </a:r>
            <a:r>
              <a:rPr lang="en-US" sz="2300">
                <a:solidFill>
                  <a:srgbClr val="00C657"/>
                </a:solidFill>
                <a:latin typeface="Arial"/>
                <a:ea typeface="Arial"/>
                <a:cs typeface="Arial"/>
                <a:sym typeface="Arial"/>
              </a:rPr>
              <a:t>/* span 태그 스타일 선언 */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/>
              <a:t>CSS 스타일 시트 작성 및 적용 방법 </a:t>
            </a:r>
            <a:endParaRPr/>
          </a:p>
        </p:txBody>
      </p:sp>
      <p:sp>
        <p:nvSpPr>
          <p:cNvPr id="548" name="Google Shape;548;p54"/>
          <p:cNvSpPr txBox="1"/>
          <p:nvPr/>
        </p:nvSpPr>
        <p:spPr>
          <a:xfrm>
            <a:off x="372162" y="1707654"/>
            <a:ext cx="1656184" cy="400110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인라인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4"/>
          <p:cNvSpPr txBox="1"/>
          <p:nvPr/>
        </p:nvSpPr>
        <p:spPr>
          <a:xfrm>
            <a:off x="1956338" y="1707654"/>
            <a:ext cx="6984776" cy="4001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html 태그에 직접 style 속성을 넣어 작성</a:t>
            </a:r>
            <a:endParaRPr sz="20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372162" y="2470125"/>
            <a:ext cx="1656184" cy="400110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내부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4"/>
          <p:cNvSpPr txBox="1"/>
          <p:nvPr/>
        </p:nvSpPr>
        <p:spPr>
          <a:xfrm>
            <a:off x="1956338" y="2470125"/>
            <a:ext cx="6984776" cy="4001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&lt;style&gt;&lt;/style&gt; 태그 사이에 작성</a:t>
            </a:r>
            <a:endParaRPr sz="20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4"/>
          <p:cNvSpPr txBox="1"/>
          <p:nvPr/>
        </p:nvSpPr>
        <p:spPr>
          <a:xfrm>
            <a:off x="372162" y="3279056"/>
            <a:ext cx="1656184" cy="400110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외부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4"/>
          <p:cNvSpPr txBox="1"/>
          <p:nvPr/>
        </p:nvSpPr>
        <p:spPr>
          <a:xfrm>
            <a:off x="1956338" y="3279056"/>
            <a:ext cx="6984776" cy="40011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스타일 시트 파일을 별도 작성한 후 &lt;link&gt;나 @import로 적용</a:t>
            </a:r>
            <a:endParaRPr sz="20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560" name="Google Shape;560;p55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상속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캐스케이딩(cascading)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오버라이딩(overriding)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 : 스타일 상속</a:t>
            </a:r>
            <a:endParaRPr/>
          </a:p>
        </p:txBody>
      </p:sp>
      <p:sp>
        <p:nvSpPr>
          <p:cNvPr id="567" name="Google Shape;567;p56"/>
          <p:cNvSpPr txBox="1"/>
          <p:nvPr/>
        </p:nvSpPr>
        <p:spPr>
          <a:xfrm>
            <a:off x="395536" y="1131590"/>
            <a:ext cx="7560840" cy="1107996"/>
          </a:xfrm>
          <a:prstGeom prst="rect">
            <a:avLst/>
          </a:prstGeom>
          <a:noFill/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&lt;p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"color:green"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자식 태그는 부모의 스타일을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&lt;em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"font-size:25px;"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상속 받는다.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&lt;/em&gt;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 b="0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578" y="3003798"/>
            <a:ext cx="5210175" cy="1457325"/>
          </a:xfrm>
          <a:prstGeom prst="rect">
            <a:avLst/>
          </a:prstGeom>
          <a:noFill/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규칙: 캐스케이딩</a:t>
            </a:r>
            <a:endParaRPr/>
          </a:p>
        </p:txBody>
      </p:sp>
      <p:sp>
        <p:nvSpPr>
          <p:cNvPr id="575" name="Google Shape;575;p57"/>
          <p:cNvSpPr txBox="1"/>
          <p:nvPr/>
        </p:nvSpPr>
        <p:spPr>
          <a:xfrm>
            <a:off x="251520" y="987574"/>
            <a:ext cx="8712968" cy="2554545"/>
          </a:xfrm>
          <a:prstGeom prst="rect">
            <a:avLst/>
          </a:prstGeom>
          <a:noFill/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 b="0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r>
              <a:rPr b="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lang="en-US" sz="2200">
                <a:solidFill>
                  <a:srgbClr val="0451A5"/>
                </a:solidFill>
                <a:latin typeface="Arial"/>
                <a:ea typeface="Arial"/>
                <a:cs typeface="Arial"/>
                <a:sym typeface="Arial"/>
              </a:rPr>
              <a:t>brown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&lt;/style&gt;</a:t>
            </a:r>
            <a:endParaRPr b="0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&lt;p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"font-size: 30px;"</a:t>
            </a: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캐스케이딩: 여러 스타일 시트가     </a:t>
            </a:r>
            <a:endParaRPr b="0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태그에 동시에 적용될 때 스타일이 합쳐져서 적용된다.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 b="0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912" y="3811845"/>
            <a:ext cx="5184576" cy="1036915"/>
          </a:xfrm>
          <a:prstGeom prst="rect">
            <a:avLst/>
          </a:prstGeom>
          <a:noFill/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규칙: 오버라이딩</a:t>
            </a:r>
            <a:endParaRPr/>
          </a:p>
        </p:txBody>
      </p:sp>
      <p:sp>
        <p:nvSpPr>
          <p:cNvPr id="583" name="Google Shape;583;p58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CSS 설정 값 충돌 시 어떤 기준으로 적용해야 할까?</a:t>
            </a:r>
            <a:endParaRPr/>
          </a:p>
        </p:txBody>
      </p:sp>
      <p:graphicFrame>
        <p:nvGraphicFramePr>
          <p:cNvPr id="584" name="Google Shape;584;p58"/>
          <p:cNvGraphicFramePr/>
          <p:nvPr/>
        </p:nvGraphicFramePr>
        <p:xfrm>
          <a:off x="323528" y="16471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4320475"/>
              </a:tblGrid>
              <a:tr h="30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스타일우선순위</a:t>
                      </a:r>
                      <a:endParaRPr b="1" sz="25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22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얼마나 중요한가?(importance)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적용 범위가 어디까지 인가? (Specificity)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소스에서의 순서(source order)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" name="Google Shape;585;p58"/>
          <p:cNvGraphicFramePr/>
          <p:nvPr/>
        </p:nvGraphicFramePr>
        <p:xfrm>
          <a:off x="4716016" y="1635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4032450"/>
              </a:tblGrid>
              <a:tr h="309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51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상속</a:t>
                      </a:r>
                      <a:endParaRPr b="1" sz="25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82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부모 요소 스타일은 자식 요소로 전달</a:t>
                      </a:r>
                      <a:endParaRPr b="1" sz="12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/>
          <p:nvPr/>
        </p:nvSpPr>
        <p:spPr>
          <a:xfrm>
            <a:off x="7236296" y="1059582"/>
            <a:ext cx="504056" cy="38884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593" name="Google Shape;593;p59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적용범위의 우선순위</a:t>
            </a:r>
            <a:endParaRPr/>
          </a:p>
        </p:txBody>
      </p:sp>
      <p:sp>
        <p:nvSpPr>
          <p:cNvPr id="594" name="Google Shape;594;p59"/>
          <p:cNvSpPr txBox="1"/>
          <p:nvPr/>
        </p:nvSpPr>
        <p:spPr>
          <a:xfrm>
            <a:off x="1979712" y="1491630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color:black; font-size:16px;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95" name="Google Shape;595;p59"/>
          <p:cNvSpPr txBox="1"/>
          <p:nvPr/>
        </p:nvSpPr>
        <p:spPr>
          <a:xfrm>
            <a:off x="1977371" y="2340917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background: mistyrose;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96" name="Google Shape;596;p59"/>
          <p:cNvSpPr txBox="1"/>
          <p:nvPr/>
        </p:nvSpPr>
        <p:spPr>
          <a:xfrm>
            <a:off x="1977371" y="3219821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 blue; font-size:12px;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97" name="Google Shape;597;p59"/>
          <p:cNvSpPr txBox="1"/>
          <p:nvPr/>
        </p:nvSpPr>
        <p:spPr>
          <a:xfrm>
            <a:off x="1977371" y="4098725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style=“font-size:25px”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</p:txBody>
      </p:sp>
      <p:sp>
        <p:nvSpPr>
          <p:cNvPr id="598" name="Google Shape;598;p59"/>
          <p:cNvSpPr txBox="1"/>
          <p:nvPr/>
        </p:nvSpPr>
        <p:spPr>
          <a:xfrm>
            <a:off x="107504" y="1491629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브라우저  기본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9"/>
          <p:cNvSpPr txBox="1"/>
          <p:nvPr/>
        </p:nvSpPr>
        <p:spPr>
          <a:xfrm>
            <a:off x="115507" y="234230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external.css</a:t>
            </a:r>
            <a:endParaRPr/>
          </a:p>
        </p:txBody>
      </p:sp>
      <p:sp>
        <p:nvSpPr>
          <p:cNvPr id="600" name="Google Shape;600;p59"/>
          <p:cNvSpPr txBox="1"/>
          <p:nvPr/>
        </p:nvSpPr>
        <p:spPr>
          <a:xfrm>
            <a:off x="97769" y="321874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</p:txBody>
      </p:sp>
      <p:sp>
        <p:nvSpPr>
          <p:cNvPr id="601" name="Google Shape;601;p59"/>
          <p:cNvSpPr txBox="1"/>
          <p:nvPr/>
        </p:nvSpPr>
        <p:spPr>
          <a:xfrm>
            <a:off x="83164" y="4093917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속성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9"/>
          <p:cNvSpPr txBox="1"/>
          <p:nvPr/>
        </p:nvSpPr>
        <p:spPr>
          <a:xfrm>
            <a:off x="6804248" y="713707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낮음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6804248" y="4775698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높음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 vs. 인터넷 </a:t>
            </a: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70" y="2427734"/>
            <a:ext cx="8431008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092593" y="2093436"/>
            <a:ext cx="14954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300274" y="2150586"/>
            <a:ext cx="14097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9974" y="3359064"/>
            <a:ext cx="13906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6691" y="3465959"/>
            <a:ext cx="10572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5724128" y="4285916"/>
            <a:ext cx="2894705" cy="616969"/>
          </a:xfrm>
          <a:prstGeom prst="roundRect">
            <a:avLst>
              <a:gd fmla="val 0" name="adj"/>
            </a:avLst>
          </a:prstGeom>
          <a:solidFill>
            <a:srgbClr val="7378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인터넷 == 도로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179510" y="1375693"/>
            <a:ext cx="3456385" cy="616969"/>
          </a:xfrm>
          <a:prstGeom prst="roundRect">
            <a:avLst>
              <a:gd fmla="val 0" name="adj"/>
            </a:avLst>
          </a:prstGeom>
          <a:solidFill>
            <a:srgbClr val="231F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웹 == 한 대의 자동차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0"/>
          <p:cNvSpPr/>
          <p:nvPr/>
        </p:nvSpPr>
        <p:spPr>
          <a:xfrm>
            <a:off x="7236296" y="1059582"/>
            <a:ext cx="504056" cy="38884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6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610" name="Google Shape;610;p60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적용범위의 우선순위</a:t>
            </a:r>
            <a:endParaRPr/>
          </a:p>
        </p:txBody>
      </p:sp>
      <p:sp>
        <p:nvSpPr>
          <p:cNvPr id="611" name="Google Shape;611;p60"/>
          <p:cNvSpPr txBox="1"/>
          <p:nvPr/>
        </p:nvSpPr>
        <p:spPr>
          <a:xfrm>
            <a:off x="1979712" y="1491630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color:black;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font-size:16px;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12" name="Google Shape;612;p60"/>
          <p:cNvSpPr txBox="1"/>
          <p:nvPr/>
        </p:nvSpPr>
        <p:spPr>
          <a:xfrm>
            <a:off x="1977371" y="2340917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background: mistyrose;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13" name="Google Shape;613;p60"/>
          <p:cNvSpPr txBox="1"/>
          <p:nvPr/>
        </p:nvSpPr>
        <p:spPr>
          <a:xfrm>
            <a:off x="1977371" y="3219821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color: blue;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font-size:12px;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14" name="Google Shape;614;p60"/>
          <p:cNvSpPr txBox="1"/>
          <p:nvPr/>
        </p:nvSpPr>
        <p:spPr>
          <a:xfrm>
            <a:off x="1977371" y="4098725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style=“font-size:25px”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</p:txBody>
      </p:sp>
      <p:sp>
        <p:nvSpPr>
          <p:cNvPr id="615" name="Google Shape;615;p60"/>
          <p:cNvSpPr txBox="1"/>
          <p:nvPr/>
        </p:nvSpPr>
        <p:spPr>
          <a:xfrm>
            <a:off x="107504" y="1491629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브라우저  기본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115507" y="234230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external.css</a:t>
            </a:r>
            <a:endParaRPr/>
          </a:p>
        </p:txBody>
      </p:sp>
      <p:sp>
        <p:nvSpPr>
          <p:cNvPr id="617" name="Google Shape;617;p60"/>
          <p:cNvSpPr txBox="1"/>
          <p:nvPr/>
        </p:nvSpPr>
        <p:spPr>
          <a:xfrm>
            <a:off x="97769" y="321874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</p:txBody>
      </p:sp>
      <p:sp>
        <p:nvSpPr>
          <p:cNvPr id="618" name="Google Shape;618;p60"/>
          <p:cNvSpPr txBox="1"/>
          <p:nvPr/>
        </p:nvSpPr>
        <p:spPr>
          <a:xfrm>
            <a:off x="83164" y="4093917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속성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6804248" y="713707"/>
            <a:ext cx="1512168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낮음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6804248" y="4775698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높음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/>
          <p:nvPr/>
        </p:nvSpPr>
        <p:spPr>
          <a:xfrm>
            <a:off x="7236296" y="1059582"/>
            <a:ext cx="504056" cy="38884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627" name="Google Shape;627;p61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적용범위의 우선순위</a:t>
            </a:r>
            <a:endParaRPr/>
          </a:p>
        </p:txBody>
      </p:sp>
      <p:sp>
        <p:nvSpPr>
          <p:cNvPr id="628" name="Google Shape;628;p61"/>
          <p:cNvSpPr txBox="1"/>
          <p:nvPr/>
        </p:nvSpPr>
        <p:spPr>
          <a:xfrm>
            <a:off x="1979712" y="1491630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color:black; font-size:16px;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29" name="Google Shape;629;p61"/>
          <p:cNvSpPr txBox="1"/>
          <p:nvPr/>
        </p:nvSpPr>
        <p:spPr>
          <a:xfrm>
            <a:off x="1977371" y="2340917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background: mistyrose;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30" name="Google Shape;630;p61"/>
          <p:cNvSpPr txBox="1"/>
          <p:nvPr/>
        </p:nvSpPr>
        <p:spPr>
          <a:xfrm>
            <a:off x="1977371" y="3219821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color: blue; 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font-size:12px;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31" name="Google Shape;631;p61"/>
          <p:cNvSpPr txBox="1"/>
          <p:nvPr/>
        </p:nvSpPr>
        <p:spPr>
          <a:xfrm>
            <a:off x="1977371" y="4098725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style=“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font-size:25px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</p:txBody>
      </p:sp>
      <p:sp>
        <p:nvSpPr>
          <p:cNvPr id="632" name="Google Shape;632;p61"/>
          <p:cNvSpPr txBox="1"/>
          <p:nvPr/>
        </p:nvSpPr>
        <p:spPr>
          <a:xfrm>
            <a:off x="107504" y="1491629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브라우저  기본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1"/>
          <p:cNvSpPr txBox="1"/>
          <p:nvPr/>
        </p:nvSpPr>
        <p:spPr>
          <a:xfrm>
            <a:off x="115507" y="234230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external.css</a:t>
            </a:r>
            <a:endParaRPr/>
          </a:p>
        </p:txBody>
      </p:sp>
      <p:sp>
        <p:nvSpPr>
          <p:cNvPr id="634" name="Google Shape;634;p61"/>
          <p:cNvSpPr txBox="1"/>
          <p:nvPr/>
        </p:nvSpPr>
        <p:spPr>
          <a:xfrm>
            <a:off x="97769" y="321874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</p:txBody>
      </p:sp>
      <p:sp>
        <p:nvSpPr>
          <p:cNvPr id="635" name="Google Shape;635;p61"/>
          <p:cNvSpPr txBox="1"/>
          <p:nvPr/>
        </p:nvSpPr>
        <p:spPr>
          <a:xfrm>
            <a:off x="83164" y="4093917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속성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6804248" y="713707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낮음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1"/>
          <p:cNvSpPr txBox="1"/>
          <p:nvPr/>
        </p:nvSpPr>
        <p:spPr>
          <a:xfrm>
            <a:off x="6804248" y="4775698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높음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/>
          <p:nvPr/>
        </p:nvSpPr>
        <p:spPr>
          <a:xfrm>
            <a:off x="7236296" y="1059582"/>
            <a:ext cx="504056" cy="38884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645" name="Google Shape;645;p62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적용범위의 우선순위</a:t>
            </a:r>
            <a:endParaRPr/>
          </a:p>
        </p:txBody>
      </p:sp>
      <p:sp>
        <p:nvSpPr>
          <p:cNvPr id="646" name="Google Shape;646;p62"/>
          <p:cNvSpPr txBox="1"/>
          <p:nvPr/>
        </p:nvSpPr>
        <p:spPr>
          <a:xfrm>
            <a:off x="1979712" y="1491630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color:black; font-size:16px;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47" name="Google Shape;647;p62"/>
          <p:cNvSpPr txBox="1"/>
          <p:nvPr/>
        </p:nvSpPr>
        <p:spPr>
          <a:xfrm>
            <a:off x="1977371" y="2340917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background: mistyrose;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48" name="Google Shape;648;p62"/>
          <p:cNvSpPr txBox="1"/>
          <p:nvPr/>
        </p:nvSpPr>
        <p:spPr>
          <a:xfrm>
            <a:off x="1977371" y="3219821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color: blue; 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font-size:12px;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49" name="Google Shape;649;p62"/>
          <p:cNvSpPr txBox="1"/>
          <p:nvPr/>
        </p:nvSpPr>
        <p:spPr>
          <a:xfrm>
            <a:off x="1977371" y="4098725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style=“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font-size:25px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</p:txBody>
      </p:sp>
      <p:sp>
        <p:nvSpPr>
          <p:cNvPr id="650" name="Google Shape;650;p62"/>
          <p:cNvSpPr txBox="1"/>
          <p:nvPr/>
        </p:nvSpPr>
        <p:spPr>
          <a:xfrm>
            <a:off x="107504" y="1491629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브라우저  기본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2"/>
          <p:cNvSpPr txBox="1"/>
          <p:nvPr/>
        </p:nvSpPr>
        <p:spPr>
          <a:xfrm>
            <a:off x="115507" y="234230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external.css</a:t>
            </a:r>
            <a:endParaRPr/>
          </a:p>
        </p:txBody>
      </p:sp>
      <p:sp>
        <p:nvSpPr>
          <p:cNvPr id="652" name="Google Shape;652;p62"/>
          <p:cNvSpPr txBox="1"/>
          <p:nvPr/>
        </p:nvSpPr>
        <p:spPr>
          <a:xfrm>
            <a:off x="97769" y="321874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</p:txBody>
      </p:sp>
      <p:sp>
        <p:nvSpPr>
          <p:cNvPr id="653" name="Google Shape;653;p62"/>
          <p:cNvSpPr txBox="1"/>
          <p:nvPr/>
        </p:nvSpPr>
        <p:spPr>
          <a:xfrm>
            <a:off x="83164" y="4093917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속성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6804248" y="713707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낮음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2"/>
          <p:cNvSpPr txBox="1"/>
          <p:nvPr/>
        </p:nvSpPr>
        <p:spPr>
          <a:xfrm>
            <a:off x="6804248" y="4775698"/>
            <a:ext cx="1512168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높음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3"/>
          <p:cNvSpPr/>
          <p:nvPr/>
        </p:nvSpPr>
        <p:spPr>
          <a:xfrm>
            <a:off x="7236296" y="1059582"/>
            <a:ext cx="504056" cy="38884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규칙</a:t>
            </a:r>
            <a:endParaRPr/>
          </a:p>
        </p:txBody>
      </p:sp>
      <p:sp>
        <p:nvSpPr>
          <p:cNvPr id="663" name="Google Shape;663;p63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스타일 적용범위의 우선순위</a:t>
            </a:r>
            <a:endParaRPr/>
          </a:p>
        </p:txBody>
      </p:sp>
      <p:sp>
        <p:nvSpPr>
          <p:cNvPr id="664" name="Google Shape;664;p63"/>
          <p:cNvSpPr txBox="1"/>
          <p:nvPr/>
        </p:nvSpPr>
        <p:spPr>
          <a:xfrm>
            <a:off x="1979712" y="1491630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color:black; font-size:16px;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65" name="Google Shape;665;p63"/>
          <p:cNvSpPr txBox="1"/>
          <p:nvPr/>
        </p:nvSpPr>
        <p:spPr>
          <a:xfrm>
            <a:off x="1977371" y="2340917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background: mistyrose;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66" name="Google Shape;666;p63"/>
          <p:cNvSpPr txBox="1"/>
          <p:nvPr/>
        </p:nvSpPr>
        <p:spPr>
          <a:xfrm>
            <a:off x="1977371" y="3219821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 {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color: blue; </a:t>
            </a:r>
            <a:r>
              <a:rPr lang="en-US" sz="2400" strike="sng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font-size:12px;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667" name="Google Shape;667;p63"/>
          <p:cNvSpPr txBox="1"/>
          <p:nvPr/>
        </p:nvSpPr>
        <p:spPr>
          <a:xfrm>
            <a:off x="1977371" y="4098725"/>
            <a:ext cx="6984776" cy="46166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style=“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font-size:25px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안녕하세요</a:t>
            </a:r>
            <a:r>
              <a:rPr lang="en-US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&lt;/p&gt;</a:t>
            </a:r>
            <a:endParaRPr/>
          </a:p>
        </p:txBody>
      </p:sp>
      <p:sp>
        <p:nvSpPr>
          <p:cNvPr id="668" name="Google Shape;668;p63"/>
          <p:cNvSpPr txBox="1"/>
          <p:nvPr/>
        </p:nvSpPr>
        <p:spPr>
          <a:xfrm>
            <a:off x="107504" y="1491629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브라우저  기본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3"/>
          <p:cNvSpPr txBox="1"/>
          <p:nvPr/>
        </p:nvSpPr>
        <p:spPr>
          <a:xfrm>
            <a:off x="115507" y="234230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external.css</a:t>
            </a:r>
            <a:endParaRPr/>
          </a:p>
        </p:txBody>
      </p:sp>
      <p:sp>
        <p:nvSpPr>
          <p:cNvPr id="670" name="Google Shape;670;p63"/>
          <p:cNvSpPr txBox="1"/>
          <p:nvPr/>
        </p:nvSpPr>
        <p:spPr>
          <a:xfrm>
            <a:off x="97769" y="3218743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&lt;style&gt;</a:t>
            </a:r>
            <a:endParaRPr/>
          </a:p>
        </p:txBody>
      </p:sp>
      <p:sp>
        <p:nvSpPr>
          <p:cNvPr id="671" name="Google Shape;671;p63"/>
          <p:cNvSpPr txBox="1"/>
          <p:nvPr/>
        </p:nvSpPr>
        <p:spPr>
          <a:xfrm>
            <a:off x="83164" y="4093917"/>
            <a:ext cx="1889339" cy="461665"/>
          </a:xfrm>
          <a:prstGeom prst="rect">
            <a:avLst/>
          </a:prstGeom>
          <a:solidFill>
            <a:srgbClr val="32AEB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속성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3"/>
          <p:cNvSpPr txBox="1"/>
          <p:nvPr/>
        </p:nvSpPr>
        <p:spPr>
          <a:xfrm>
            <a:off x="6804248" y="713707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낮음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3"/>
          <p:cNvSpPr txBox="1"/>
          <p:nvPr/>
        </p:nvSpPr>
        <p:spPr>
          <a:xfrm>
            <a:off x="6804248" y="4775698"/>
            <a:ext cx="1584176" cy="36933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2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우선순위 높음</a:t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3"/>
          <p:cNvSpPr txBox="1"/>
          <p:nvPr/>
        </p:nvSpPr>
        <p:spPr>
          <a:xfrm>
            <a:off x="4609337" y="1827410"/>
            <a:ext cx="4437339" cy="156966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[최종 스타일시트]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background: mistyrose;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color: blue;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font-size:25px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셀렉터(selector)</a:t>
            </a:r>
            <a:endParaRPr/>
          </a:p>
        </p:txBody>
      </p:sp>
      <p:sp>
        <p:nvSpPr>
          <p:cNvPr id="680" name="Google Shape;680;p64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HTML 태그의 모양을 꾸밀 스타일 시트를 선택하는 기능</a:t>
            </a:r>
            <a:endParaRPr/>
          </a:p>
        </p:txBody>
      </p:sp>
      <p:graphicFrame>
        <p:nvGraphicFramePr>
          <p:cNvPr id="681" name="Google Shape;681;p64"/>
          <p:cNvGraphicFramePr/>
          <p:nvPr/>
        </p:nvGraphicFramePr>
        <p:xfrm>
          <a:off x="827584" y="1563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3456375"/>
                <a:gridCol w="3456375"/>
              </a:tblGrid>
              <a:tr h="347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셀렉터 종류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 hMerge="1"/>
              </a:tr>
              <a:tr h="58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태그 이름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class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속성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id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가상 클래스 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셀렉터 조합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셀렉터(selector) : </a:t>
            </a:r>
            <a:r>
              <a:rPr lang="en-US"/>
              <a:t>자주 사용되는 가상 셀렉터</a:t>
            </a:r>
            <a:endParaRPr/>
          </a:p>
        </p:txBody>
      </p:sp>
      <p:graphicFrame>
        <p:nvGraphicFramePr>
          <p:cNvPr id="688" name="Google Shape;688;p65"/>
          <p:cNvGraphicFramePr/>
          <p:nvPr/>
        </p:nvGraphicFramePr>
        <p:xfrm>
          <a:off x="467545" y="9155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1282650"/>
                <a:gridCol w="2173750"/>
                <a:gridCol w="4752525"/>
              </a:tblGrid>
              <a:tr h="251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셀렉터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3241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마우스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:hover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마우스가 올라갈 때에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:active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마우스를 누른 상태에서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폼 요소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:focus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포커스를 받을 때(키보드,마우스 클릭) 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링크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:link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방문하지 않은 링크에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:visited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방문한 링크에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블록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:first-letter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&lt;p&gt;,&lt;div&gt; 등 블록형 태그의 첫 글자에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:first-line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&lt;p&gt;,&lt;div&gt; 등 블록형 태그의 첫 라인에 적용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구조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:nth-child(even)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짝수 번째 모든 자식 태그에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1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:nth-child(1)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첫 번째 자식 태그에 적용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>
                <a:solidFill>
                  <a:schemeClr val="dk1"/>
                </a:solidFill>
              </a:rPr>
              <a:t>CSS </a:t>
            </a: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설정하기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94" name="Google Shape;694;p66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>
                <a:solidFill>
                  <a:schemeClr val="dk1"/>
                </a:solidFill>
              </a:rPr>
              <a:t>CSS 적용하는 다양한 방법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font-family 종류</a:t>
            </a:r>
            <a:endParaRPr/>
          </a:p>
        </p:txBody>
      </p:sp>
      <p:pic>
        <p:nvPicPr>
          <p:cNvPr id="701" name="Google Shape;701;p6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9083" l="8579" r="12678" t="20012"/>
          <a:stretch/>
        </p:blipFill>
        <p:spPr>
          <a:xfrm>
            <a:off x="827584" y="1059582"/>
            <a:ext cx="7272808" cy="368363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7"/>
          <p:cNvSpPr txBox="1"/>
          <p:nvPr/>
        </p:nvSpPr>
        <p:spPr>
          <a:xfrm>
            <a:off x="2123728" y="4659983"/>
            <a:ext cx="53285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출처: https://intrepidgeeks.com/tutorial/01-understand-css-basics-font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 표준 단위</a:t>
            </a:r>
            <a:endParaRPr/>
          </a:p>
        </p:txBody>
      </p:sp>
      <p:graphicFrame>
        <p:nvGraphicFramePr>
          <p:cNvPr id="709" name="Google Shape;709;p68"/>
          <p:cNvGraphicFramePr/>
          <p:nvPr/>
        </p:nvGraphicFramePr>
        <p:xfrm>
          <a:off x="323528" y="8706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1296150"/>
                <a:gridCol w="7200800"/>
              </a:tblGrid>
              <a:tr h="15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em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글꼴의 대문자 M의 너비를 기준으로 크기 조절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ex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x-height. 해당 글꼴의 소문자 x 높이를 기준으로 크기 조절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px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픽셀. 모니터에 따른 상대적인 크기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포인트. 일반 문서에서 사용, 1pt == 1 in의 1/72 크기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vw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뷰포트 너비, 브라우저 크기에 따라 달라짐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font-size:500% 🡪 현재 폰트의 500% 크기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cm / mm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cm / mm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인치, 1in == 2.54cm == 96px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pc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피카소(picas), 1pc == 12pt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deg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각도, 20deg(시계방향 20도)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text style</a:t>
            </a:r>
            <a:endParaRPr/>
          </a:p>
        </p:txBody>
      </p:sp>
      <p:sp>
        <p:nvSpPr>
          <p:cNvPr id="716" name="Google Shape;716;p69"/>
          <p:cNvSpPr txBox="1"/>
          <p:nvPr>
            <p:ph idx="2" type="body"/>
          </p:nvPr>
        </p:nvSpPr>
        <p:spPr>
          <a:xfrm>
            <a:off x="2915816" y="843558"/>
            <a:ext cx="6048672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color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text-decoration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text-transform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text-shadow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white-space(공백 처리)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letter-spacing, word-spacing</a:t>
            </a:r>
            <a:endParaRPr/>
          </a:p>
        </p:txBody>
      </p:sp>
      <p:sp>
        <p:nvSpPr>
          <p:cNvPr id="717" name="Google Shape;717;p69"/>
          <p:cNvSpPr txBox="1"/>
          <p:nvPr/>
        </p:nvSpPr>
        <p:spPr>
          <a:xfrm>
            <a:off x="971600" y="2340917"/>
            <a:ext cx="1656184" cy="46166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할 수 있는 일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웹의 시작</a:t>
            </a:r>
            <a:endParaRPr/>
          </a:p>
        </p:txBody>
      </p:sp>
      <p:sp>
        <p:nvSpPr>
          <p:cNvPr id="110" name="Google Shape;110;p7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HTML에서 가장 중요한 태그는?</a:t>
            </a:r>
            <a:endParaRPr/>
          </a:p>
          <a:p>
            <a:pPr indent="-18415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2843808" y="1707654"/>
            <a:ext cx="2304256" cy="648072"/>
          </a:xfrm>
          <a:prstGeom prst="roundRect">
            <a:avLst>
              <a:gd fmla="val 16667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하이퍼텍스트</a:t>
            </a:r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2123728" y="2823778"/>
            <a:ext cx="49685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‘원하는 문서를 바로 찾아 읽는다.’</a:t>
            </a:r>
            <a:endParaRPr sz="2400">
              <a:solidFill>
                <a:srgbClr val="7952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70"/>
          <p:cNvGrpSpPr/>
          <p:nvPr/>
        </p:nvGrpSpPr>
        <p:grpSpPr>
          <a:xfrm rot="-5400000">
            <a:off x="3156897" y="3355564"/>
            <a:ext cx="417937" cy="107965"/>
            <a:chOff x="1115616" y="1168331"/>
            <a:chExt cx="379202" cy="720179"/>
          </a:xfrm>
        </p:grpSpPr>
        <p:sp>
          <p:nvSpPr>
            <p:cNvPr id="724" name="Google Shape;724;p70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0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70"/>
          <p:cNvGrpSpPr/>
          <p:nvPr/>
        </p:nvGrpSpPr>
        <p:grpSpPr>
          <a:xfrm flipH="1" rot="10800000">
            <a:off x="2860957" y="2558975"/>
            <a:ext cx="450926" cy="159377"/>
            <a:chOff x="1115616" y="1168331"/>
            <a:chExt cx="379202" cy="720179"/>
          </a:xfrm>
        </p:grpSpPr>
        <p:sp>
          <p:nvSpPr>
            <p:cNvPr id="727" name="Google Shape;727;p70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0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9" name="Google Shape;729;p7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text-shadow</a:t>
            </a:r>
            <a:endParaRPr/>
          </a:p>
        </p:txBody>
      </p:sp>
      <p:sp>
        <p:nvSpPr>
          <p:cNvPr id="730" name="Google Shape;730;p70"/>
          <p:cNvSpPr txBox="1"/>
          <p:nvPr/>
        </p:nvSpPr>
        <p:spPr>
          <a:xfrm>
            <a:off x="3311883" y="2486968"/>
            <a:ext cx="28082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Shadow</a:t>
            </a:r>
            <a:endParaRPr/>
          </a:p>
        </p:txBody>
      </p:sp>
      <p:sp>
        <p:nvSpPr>
          <p:cNvPr id="731" name="Google Shape;731;p70"/>
          <p:cNvSpPr txBox="1"/>
          <p:nvPr/>
        </p:nvSpPr>
        <p:spPr>
          <a:xfrm>
            <a:off x="3167867" y="2355726"/>
            <a:ext cx="28082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Shadow</a:t>
            </a:r>
            <a:endParaRPr sz="5400">
              <a:solidFill>
                <a:srgbClr val="00C6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0"/>
          <p:cNvSpPr txBox="1"/>
          <p:nvPr/>
        </p:nvSpPr>
        <p:spPr>
          <a:xfrm>
            <a:off x="2627691" y="3748083"/>
            <a:ext cx="15842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h-shadow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0"/>
          <p:cNvSpPr txBox="1"/>
          <p:nvPr/>
        </p:nvSpPr>
        <p:spPr>
          <a:xfrm>
            <a:off x="1604388" y="2448059"/>
            <a:ext cx="12772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v-shadow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0"/>
          <p:cNvSpPr txBox="1"/>
          <p:nvPr/>
        </p:nvSpPr>
        <p:spPr>
          <a:xfrm>
            <a:off x="5976132" y="3541540"/>
            <a:ext cx="792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70"/>
          <p:cNvCxnSpPr/>
          <p:nvPr/>
        </p:nvCxnSpPr>
        <p:spPr>
          <a:xfrm rot="10800000">
            <a:off x="5832163" y="3279056"/>
            <a:ext cx="287985" cy="26248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6" name="Google Shape;736;p70"/>
          <p:cNvSpPr txBox="1"/>
          <p:nvPr/>
        </p:nvSpPr>
        <p:spPr>
          <a:xfrm>
            <a:off x="4265984" y="3859470"/>
            <a:ext cx="1332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blur-radius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Google Shape;737;p70"/>
          <p:cNvCxnSpPr/>
          <p:nvPr/>
        </p:nvCxnSpPr>
        <p:spPr>
          <a:xfrm flipH="1" rot="10800000">
            <a:off x="4878057" y="3309744"/>
            <a:ext cx="108012" cy="46359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8" name="Google Shape;738;p70"/>
          <p:cNvSpPr txBox="1"/>
          <p:nvPr/>
        </p:nvSpPr>
        <p:spPr>
          <a:xfrm>
            <a:off x="611560" y="1275579"/>
            <a:ext cx="7657572" cy="46166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text-shadow: h-shadow    v-shadow     blur-radius      color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text-justify</a:t>
            </a:r>
            <a:endParaRPr/>
          </a:p>
        </p:txBody>
      </p:sp>
      <p:pic>
        <p:nvPicPr>
          <p:cNvPr id="744" name="Google Shape;744;p7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352" y="842963"/>
            <a:ext cx="6979858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background-clip (box 모델)</a:t>
            </a:r>
            <a:endParaRPr/>
          </a:p>
        </p:txBody>
      </p:sp>
      <p:pic>
        <p:nvPicPr>
          <p:cNvPr descr="css box model" id="750" name="Google Shape;750;p7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177" y="842963"/>
            <a:ext cx="7028208" cy="39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시각적 효과</a:t>
            </a:r>
            <a:endParaRPr/>
          </a:p>
        </p:txBody>
      </p:sp>
      <p:sp>
        <p:nvSpPr>
          <p:cNvPr id="756" name="Google Shape;756;p73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텍스트 그림자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박스 그림자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마우스 커서 제어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동적 변화</a:t>
            </a:r>
            <a:endParaRPr/>
          </a:p>
        </p:txBody>
      </p:sp>
      <p:sp>
        <p:nvSpPr>
          <p:cNvPr id="763" name="Google Shape;763;p74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변환/변형(transform) : 회전, 왜곡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전환(transition): CSS3 프로퍼티 값 변화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애니메이션(animation)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transform</a:t>
            </a:r>
            <a:endParaRPr/>
          </a:p>
        </p:txBody>
      </p:sp>
      <p:graphicFrame>
        <p:nvGraphicFramePr>
          <p:cNvPr id="769" name="Google Shape;769;p75"/>
          <p:cNvGraphicFramePr/>
          <p:nvPr/>
        </p:nvGraphicFramePr>
        <p:xfrm>
          <a:off x="323528" y="13476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1584175"/>
                <a:gridCol w="6912775"/>
              </a:tblGrid>
              <a:tr h="15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transform: translate() | translateY() | translate()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확대, 축소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transform: scaleX() | scaleY() | scale()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기울임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transform: skewX() | skewY() | skew()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transform: rotate(각도)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3차원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al"/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perspective 지정 / transform: rotate3d()</a:t>
                      </a:r>
                      <a:endParaRPr sz="2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transition 속도 곡선</a:t>
            </a:r>
            <a:endParaRPr/>
          </a:p>
        </p:txBody>
      </p:sp>
      <p:graphicFrame>
        <p:nvGraphicFramePr>
          <p:cNvPr id="775" name="Google Shape;775;p76"/>
          <p:cNvGraphicFramePr/>
          <p:nvPr/>
        </p:nvGraphicFramePr>
        <p:xfrm>
          <a:off x="287524" y="12915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916325"/>
                <a:gridCol w="5580625"/>
              </a:tblGrid>
              <a:tr h="15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시작부터 끝까지 같은 속도로 진행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ease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천천히 시작 🡪 점점 빨라지다가 🡪 천천히 끝(기본값)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ease-in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느리게 시작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ease-out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느리게 끝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ease-in-out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느리게 시작🡪 느리게 끝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cubic-Bezier(n,n,n,n)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베지에 함수를 직접 정의해서 사용(n: 0~1)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동적 변화(transition vs. animation)</a:t>
            </a:r>
            <a:endParaRPr/>
          </a:p>
        </p:txBody>
      </p:sp>
      <p:sp>
        <p:nvSpPr>
          <p:cNvPr id="781" name="Google Shape;781;p77"/>
          <p:cNvSpPr/>
          <p:nvPr/>
        </p:nvSpPr>
        <p:spPr>
          <a:xfrm>
            <a:off x="1733102" y="1419622"/>
            <a:ext cx="5688632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77"/>
          <p:cNvSpPr/>
          <p:nvPr/>
        </p:nvSpPr>
        <p:spPr>
          <a:xfrm>
            <a:off x="483303" y="1085874"/>
            <a:ext cx="1152128" cy="1152128"/>
          </a:xfrm>
          <a:prstGeom prst="ellipse">
            <a:avLst/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7"/>
          <p:cNvSpPr/>
          <p:nvPr/>
        </p:nvSpPr>
        <p:spPr>
          <a:xfrm>
            <a:off x="7380312" y="946156"/>
            <a:ext cx="1279388" cy="1157542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77"/>
          <p:cNvSpPr txBox="1"/>
          <p:nvPr/>
        </p:nvSpPr>
        <p:spPr>
          <a:xfrm>
            <a:off x="3690081" y="1107553"/>
            <a:ext cx="1584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transition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7"/>
          <p:cNvSpPr/>
          <p:nvPr/>
        </p:nvSpPr>
        <p:spPr>
          <a:xfrm>
            <a:off x="1830773" y="3536139"/>
            <a:ext cx="5688632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7"/>
          <p:cNvSpPr/>
          <p:nvPr/>
        </p:nvSpPr>
        <p:spPr>
          <a:xfrm>
            <a:off x="580974" y="3202391"/>
            <a:ext cx="1152128" cy="1152128"/>
          </a:xfrm>
          <a:prstGeom prst="ellipse">
            <a:avLst/>
          </a:prstGeom>
          <a:solidFill>
            <a:srgbClr val="F7C8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7"/>
          <p:cNvSpPr/>
          <p:nvPr/>
        </p:nvSpPr>
        <p:spPr>
          <a:xfrm>
            <a:off x="7477983" y="3062673"/>
            <a:ext cx="1279388" cy="1157542"/>
          </a:xfrm>
          <a:prstGeom prst="triangle">
            <a:avLst>
              <a:gd fmla="val 50000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7"/>
          <p:cNvSpPr txBox="1"/>
          <p:nvPr/>
        </p:nvSpPr>
        <p:spPr>
          <a:xfrm>
            <a:off x="3808467" y="2796510"/>
            <a:ext cx="1584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7"/>
          <p:cNvSpPr/>
          <p:nvPr/>
        </p:nvSpPr>
        <p:spPr>
          <a:xfrm>
            <a:off x="5148064" y="3328513"/>
            <a:ext cx="1222761" cy="791893"/>
          </a:xfrm>
          <a:prstGeom prst="rect">
            <a:avLst/>
          </a:prstGeom>
          <a:solidFill>
            <a:srgbClr val="B925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7"/>
          <p:cNvSpPr txBox="1"/>
          <p:nvPr/>
        </p:nvSpPr>
        <p:spPr>
          <a:xfrm>
            <a:off x="2951712" y="4354519"/>
            <a:ext cx="1584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frame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7"/>
          <p:cNvSpPr/>
          <p:nvPr/>
        </p:nvSpPr>
        <p:spPr>
          <a:xfrm>
            <a:off x="2999094" y="3358539"/>
            <a:ext cx="1381974" cy="791892"/>
          </a:xfrm>
          <a:prstGeom prst="ellipse">
            <a:avLst/>
          </a:prstGeom>
          <a:solidFill>
            <a:srgbClr val="6C47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7"/>
          <p:cNvSpPr txBox="1"/>
          <p:nvPr/>
        </p:nvSpPr>
        <p:spPr>
          <a:xfrm>
            <a:off x="4962464" y="4302612"/>
            <a:ext cx="1584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frame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animation 관련 속성</a:t>
            </a:r>
            <a:endParaRPr/>
          </a:p>
        </p:txBody>
      </p:sp>
      <p:graphicFrame>
        <p:nvGraphicFramePr>
          <p:cNvPr id="799" name="Google Shape;799;p78"/>
          <p:cNvGraphicFramePr/>
          <p:nvPr/>
        </p:nvGraphicFramePr>
        <p:xfrm>
          <a:off x="287524" y="8435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916325"/>
                <a:gridCol w="5580625"/>
              </a:tblGrid>
              <a:tr h="15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@keyframes</a:t>
                      </a:r>
                      <a:endParaRPr sz="1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애니메이션이 바뀌는 지점 설정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animation-delay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 지연 시간 지정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animation-direction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 종료 후 재 시작 방향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animation-duration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 실행 시간 설정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animation-fill-mode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애니메이션이 실행되지 않는 상태의 요소 스타일 지정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animation-iteration-count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 반복 횟수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animation-name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@keyframes로 설정해 놓은 중간 상태의 이름 지정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animation-play-state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애니메이션을 멈추거나 다시 시작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animation-timing-function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애니메이션의 속도 곡선 지어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animation</a:t>
                      </a:r>
                      <a:endParaRPr b="0" sz="1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>
                          <a:latin typeface="Arial"/>
                          <a:ea typeface="Arial"/>
                          <a:cs typeface="Arial"/>
                          <a:sym typeface="Arial"/>
                        </a:rPr>
                        <a:t>애니메이션 하위 속성을 한꺼번에 묶어 지정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CSS3 브라우저 접두사(prefix)</a:t>
            </a:r>
            <a:endParaRPr/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323528" y="17076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916325"/>
                <a:gridCol w="5580625"/>
              </a:tblGrid>
              <a:tr h="15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접두사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브라우저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-webkit-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웹키트 방식 브라우저(사파리, 크롬)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 -moz- 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게코 방식 브라우저(모질라, 파이어폭스)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-o- 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오페라 브라우저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-ms- 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마이크로 소프트 인터넷 익스플로러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HTML, CSS, JavaScript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웹 페이지를 구성하는 3요소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00" y="1870388"/>
            <a:ext cx="18669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920" y="1875150"/>
            <a:ext cx="19907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216" y="1923678"/>
            <a:ext cx="1721224" cy="2207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/>
          <p:nvPr/>
        </p:nvSpPr>
        <p:spPr>
          <a:xfrm>
            <a:off x="323528" y="4304331"/>
            <a:ext cx="29997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태그로 구조화된 문서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3323314" y="4310843"/>
            <a:ext cx="299978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문서 내용에 서식 지정</a:t>
            </a:r>
            <a:endParaRPr/>
          </a:p>
        </p:txBody>
      </p:sp>
      <p:sp>
        <p:nvSpPr>
          <p:cNvPr id="125" name="Google Shape;125;p8"/>
          <p:cNvSpPr txBox="1"/>
          <p:nvPr/>
        </p:nvSpPr>
        <p:spPr>
          <a:xfrm>
            <a:off x="6657579" y="4275689"/>
            <a:ext cx="172122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795206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endParaRPr sz="2200">
              <a:solidFill>
                <a:srgbClr val="7952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https://projects.verou.me/prefixfree/</a:t>
            </a:r>
            <a:endParaRPr/>
          </a:p>
        </p:txBody>
      </p:sp>
      <p:pic>
        <p:nvPicPr>
          <p:cNvPr id="813" name="Google Shape;813;p8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504" y="842963"/>
            <a:ext cx="7933554" cy="396081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0"/>
          <p:cNvSpPr/>
          <p:nvPr/>
        </p:nvSpPr>
        <p:spPr>
          <a:xfrm rot="-7821505">
            <a:off x="1518287" y="1749217"/>
            <a:ext cx="60665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0"/>
          <p:cNvSpPr txBox="1"/>
          <p:nvPr/>
        </p:nvSpPr>
        <p:spPr>
          <a:xfrm>
            <a:off x="1410786" y="2134953"/>
            <a:ext cx="2016225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우클릭&gt; 다른 이름으로 링크 저장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1"/>
          <p:cNvSpPr txBox="1"/>
          <p:nvPr>
            <p:ph idx="1" type="body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>
                <a:solidFill>
                  <a:schemeClr val="dk1"/>
                </a:solidFill>
              </a:rPr>
              <a:t>CSS 박스모델과 레이아웃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p81"/>
          <p:cNvSpPr txBox="1"/>
          <p:nvPr>
            <p:ph idx="2" type="body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US">
                <a:solidFill>
                  <a:schemeClr val="dk1"/>
                </a:solidFill>
              </a:rPr>
              <a:t>CSS로 웹 문서 배치하기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 박스모델</a:t>
            </a:r>
            <a:endParaRPr/>
          </a:p>
        </p:txBody>
      </p:sp>
      <p:sp>
        <p:nvSpPr>
          <p:cNvPr id="828" name="Google Shape;828;p82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웹 문서의 내용을 박스 형태로 정의하는 방법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이 박스 모델이 모여 웹 문서를 구성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블록 레벨 요소인지 인라인 레벨 요소인지에 따라 나열 방법 달라짐</a:t>
            </a:r>
            <a:endParaRPr/>
          </a:p>
        </p:txBody>
      </p:sp>
      <p:sp>
        <p:nvSpPr>
          <p:cNvPr id="829" name="Google Shape;829;p82"/>
          <p:cNvSpPr/>
          <p:nvPr/>
        </p:nvSpPr>
        <p:spPr>
          <a:xfrm>
            <a:off x="1835696" y="3182030"/>
            <a:ext cx="792088" cy="36004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&lt;p&gt;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2"/>
          <p:cNvSpPr/>
          <p:nvPr/>
        </p:nvSpPr>
        <p:spPr>
          <a:xfrm>
            <a:off x="1835696" y="3666850"/>
            <a:ext cx="792088" cy="36004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&lt;p&gt;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2"/>
          <p:cNvSpPr/>
          <p:nvPr/>
        </p:nvSpPr>
        <p:spPr>
          <a:xfrm>
            <a:off x="1835696" y="4151670"/>
            <a:ext cx="792088" cy="36004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&lt;p&gt;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2"/>
          <p:cNvSpPr/>
          <p:nvPr/>
        </p:nvSpPr>
        <p:spPr>
          <a:xfrm>
            <a:off x="4776188" y="3200586"/>
            <a:ext cx="79208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&lt;i&gt;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82"/>
          <p:cNvSpPr/>
          <p:nvPr/>
        </p:nvSpPr>
        <p:spPr>
          <a:xfrm>
            <a:off x="5820305" y="3200586"/>
            <a:ext cx="79208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&lt;i&gt;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2"/>
          <p:cNvSpPr/>
          <p:nvPr/>
        </p:nvSpPr>
        <p:spPr>
          <a:xfrm>
            <a:off x="6874286" y="3200586"/>
            <a:ext cx="792088" cy="3600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&lt;i&gt;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 박스모델</a:t>
            </a:r>
            <a:endParaRPr/>
          </a:p>
        </p:txBody>
      </p:sp>
      <p:graphicFrame>
        <p:nvGraphicFramePr>
          <p:cNvPr id="841" name="Google Shape;841;p83"/>
          <p:cNvGraphicFramePr/>
          <p:nvPr/>
        </p:nvGraphicFramePr>
        <p:xfrm>
          <a:off x="142024" y="12035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4248475"/>
                <a:gridCol w="4248475"/>
              </a:tblGrid>
              <a:tr h="739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블록 레벨 태그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인라인 레벨 태그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1849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&lt;p&gt;, &lt;h1&gt; ~ &lt;h6&gt;, &lt;ul&gt;, &lt;ol&gt;, &lt;li&gt;,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&lt;div&gt;, &lt;header&gt;, &lt;article&gt;, &lt;aside&gt;, &lt;section&gt;, &lt;footer&gt;,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&lt;form&gt;, &lt;hr&gt;, &lt;table&gt;,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&lt;fieldset&gt;, &lt;address&gt;, &lt;blockquote&gt;,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&lt;details&gt;,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&lt;a&gt;, &lt;img&gt;, &lt;br&gt;, &lt;span&gt;, &lt;input&gt;,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&lt;em&gt;, &lt;i&gt;, &lt;label&gt;, &lt;button&gt;, &lt;object&gt;,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&lt;sub&gt;, &lt;sup&gt;, &lt;textarea&gt;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 박스모델</a:t>
            </a:r>
            <a:endParaRPr/>
          </a:p>
        </p:txBody>
      </p:sp>
      <p:pic>
        <p:nvPicPr>
          <p:cNvPr id="848" name="Google Shape;848;p8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097775"/>
            <a:ext cx="8856663" cy="345118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84"/>
          <p:cNvSpPr txBox="1"/>
          <p:nvPr/>
        </p:nvSpPr>
        <p:spPr>
          <a:xfrm>
            <a:off x="5049918" y="2665825"/>
            <a:ext cx="2546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실제 텍스트와 이미지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4"/>
          <p:cNvSpPr txBox="1"/>
          <p:nvPr/>
        </p:nvSpPr>
        <p:spPr>
          <a:xfrm>
            <a:off x="5049918" y="1923678"/>
            <a:ext cx="2474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콘텐츠 주변의 여백</a:t>
            </a:r>
            <a:endParaRPr/>
          </a:p>
        </p:txBody>
      </p:sp>
      <p:sp>
        <p:nvSpPr>
          <p:cNvPr id="851" name="Google Shape;851;p84"/>
          <p:cNvSpPr txBox="1"/>
          <p:nvPr/>
        </p:nvSpPr>
        <p:spPr>
          <a:xfrm>
            <a:off x="5049918" y="1539896"/>
            <a:ext cx="9361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테두리</a:t>
            </a:r>
            <a:endParaRPr/>
          </a:p>
        </p:txBody>
      </p:sp>
      <p:sp>
        <p:nvSpPr>
          <p:cNvPr id="852" name="Google Shape;852;p84"/>
          <p:cNvSpPr txBox="1"/>
          <p:nvPr/>
        </p:nvSpPr>
        <p:spPr>
          <a:xfrm>
            <a:off x="5049918" y="1151294"/>
            <a:ext cx="28344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다른 박스 모델과의 간격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CSS 박스모델</a:t>
            </a:r>
            <a:endParaRPr/>
          </a:p>
        </p:txBody>
      </p:sp>
      <p:sp>
        <p:nvSpPr>
          <p:cNvPr id="858" name="Google Shape;858;p85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박스 모델의 크기 결정 속성: width, height, margin, padding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컨텐츠 영역의 크기를 결정: width, height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화면 배치 방법을 결정: display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테두리 지정 속성: border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요소와 요소 사이 여백 결정: margin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콘텐츠와 테두리 사이의 여백 설정: padding</a:t>
            </a:r>
            <a:endParaRPr/>
          </a:p>
          <a:p>
            <a:pPr indent="-18415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display 속성(자주)</a:t>
            </a:r>
            <a:endParaRPr/>
          </a:p>
        </p:txBody>
      </p:sp>
      <p:sp>
        <p:nvSpPr>
          <p:cNvPr id="864" name="Google Shape;864;p86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inline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block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inline-block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none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7"/>
          <p:cNvSpPr/>
          <p:nvPr/>
        </p:nvSpPr>
        <p:spPr>
          <a:xfrm>
            <a:off x="265570" y="1491630"/>
            <a:ext cx="2304256" cy="2520280"/>
          </a:xfrm>
          <a:prstGeom prst="rect">
            <a:avLst/>
          </a:prstGeom>
          <a:solidFill>
            <a:srgbClr val="AAE4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8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display 속성(자주)</a:t>
            </a:r>
            <a:endParaRPr/>
          </a:p>
        </p:txBody>
      </p:sp>
      <p:sp>
        <p:nvSpPr>
          <p:cNvPr id="871" name="Google Shape;871;p87"/>
          <p:cNvSpPr/>
          <p:nvPr/>
        </p:nvSpPr>
        <p:spPr>
          <a:xfrm>
            <a:off x="410060" y="1779662"/>
            <a:ext cx="1080120" cy="57606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87"/>
          <p:cNvSpPr/>
          <p:nvPr/>
        </p:nvSpPr>
        <p:spPr>
          <a:xfrm>
            <a:off x="410060" y="2499742"/>
            <a:ext cx="1080120" cy="57606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87"/>
          <p:cNvSpPr/>
          <p:nvPr/>
        </p:nvSpPr>
        <p:spPr>
          <a:xfrm>
            <a:off x="410060" y="3219822"/>
            <a:ext cx="1080120" cy="57606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87"/>
          <p:cNvSpPr txBox="1"/>
          <p:nvPr/>
        </p:nvSpPr>
        <p:spPr>
          <a:xfrm>
            <a:off x="1846551" y="361122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7"/>
          <p:cNvSpPr/>
          <p:nvPr/>
        </p:nvSpPr>
        <p:spPr>
          <a:xfrm>
            <a:off x="3059832" y="1491630"/>
            <a:ext cx="2304256" cy="2520280"/>
          </a:xfrm>
          <a:prstGeom prst="rect">
            <a:avLst/>
          </a:prstGeom>
          <a:solidFill>
            <a:srgbClr val="AAE4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7"/>
          <p:cNvSpPr/>
          <p:nvPr/>
        </p:nvSpPr>
        <p:spPr>
          <a:xfrm>
            <a:off x="3203848" y="1779662"/>
            <a:ext cx="806138" cy="21602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87"/>
          <p:cNvSpPr txBox="1"/>
          <p:nvPr/>
        </p:nvSpPr>
        <p:spPr>
          <a:xfrm>
            <a:off x="4640813" y="361122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7"/>
          <p:cNvSpPr/>
          <p:nvPr/>
        </p:nvSpPr>
        <p:spPr>
          <a:xfrm>
            <a:off x="4064356" y="1779662"/>
            <a:ext cx="1080120" cy="21602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7"/>
          <p:cNvSpPr/>
          <p:nvPr/>
        </p:nvSpPr>
        <p:spPr>
          <a:xfrm>
            <a:off x="5820120" y="1491630"/>
            <a:ext cx="3014402" cy="2520280"/>
          </a:xfrm>
          <a:prstGeom prst="rect">
            <a:avLst/>
          </a:prstGeom>
          <a:solidFill>
            <a:srgbClr val="AAE4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7"/>
          <p:cNvSpPr/>
          <p:nvPr/>
        </p:nvSpPr>
        <p:spPr>
          <a:xfrm>
            <a:off x="5998110" y="1779662"/>
            <a:ext cx="820188" cy="86409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inline-block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87"/>
          <p:cNvSpPr txBox="1"/>
          <p:nvPr/>
        </p:nvSpPr>
        <p:spPr>
          <a:xfrm>
            <a:off x="8111247" y="3611220"/>
            <a:ext cx="723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7"/>
          <p:cNvSpPr/>
          <p:nvPr/>
        </p:nvSpPr>
        <p:spPr>
          <a:xfrm>
            <a:off x="6930041" y="1779662"/>
            <a:ext cx="820188" cy="86409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inline-block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87"/>
          <p:cNvSpPr/>
          <p:nvPr/>
        </p:nvSpPr>
        <p:spPr>
          <a:xfrm>
            <a:off x="7892272" y="1779662"/>
            <a:ext cx="820188" cy="86409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inline-block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87"/>
          <p:cNvSpPr txBox="1"/>
          <p:nvPr/>
        </p:nvSpPr>
        <p:spPr>
          <a:xfrm>
            <a:off x="263972" y="4011910"/>
            <a:ext cx="2304256" cy="338554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87"/>
          <p:cNvSpPr txBox="1"/>
          <p:nvPr/>
        </p:nvSpPr>
        <p:spPr>
          <a:xfrm>
            <a:off x="3059832" y="4011910"/>
            <a:ext cx="2304256" cy="338554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inline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87"/>
          <p:cNvSpPr txBox="1"/>
          <p:nvPr/>
        </p:nvSpPr>
        <p:spPr>
          <a:xfrm>
            <a:off x="5819351" y="3996703"/>
            <a:ext cx="3022808" cy="338554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display: inline-block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display 속성(자주)</a:t>
            </a:r>
            <a:endParaRPr/>
          </a:p>
        </p:txBody>
      </p:sp>
      <p:graphicFrame>
        <p:nvGraphicFramePr>
          <p:cNvPr id="892" name="Google Shape;892;p88"/>
          <p:cNvGraphicFramePr/>
          <p:nvPr/>
        </p:nvGraphicFramePr>
        <p:xfrm>
          <a:off x="90722" y="12035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981925"/>
                <a:gridCol w="2981925"/>
                <a:gridCol w="2981925"/>
              </a:tblGrid>
              <a:tr h="492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block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inline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inline-block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43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항상 새 라인에서 시작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새 라인에서 시작 못함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새 라인에서 시작 못함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블록 박스 내에만 배치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박스 내 배치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박스 내 배치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옆에 다른 요소 배치 불가능 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옆에 다른 요소 배치 가능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옆에 다른 요소 배치 가능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width, height 크기 조절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width, height 크기 조절 불가능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width, height 크기 조절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padding, border, margin 조절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padding, border, margin 조절 불가능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padding, border, margin 조절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3" name="Google Shape;893;p88"/>
          <p:cNvSpPr/>
          <p:nvPr/>
        </p:nvSpPr>
        <p:spPr>
          <a:xfrm>
            <a:off x="6012160" y="1707654"/>
            <a:ext cx="3041118" cy="1224136"/>
          </a:xfrm>
          <a:prstGeom prst="roundRect">
            <a:avLst>
              <a:gd fmla="val 803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8"/>
          <p:cNvSpPr/>
          <p:nvPr/>
        </p:nvSpPr>
        <p:spPr>
          <a:xfrm>
            <a:off x="6023005" y="3003798"/>
            <a:ext cx="3041118" cy="1224136"/>
          </a:xfrm>
          <a:prstGeom prst="roundRect">
            <a:avLst>
              <a:gd fmla="val 803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8"/>
          <p:cNvSpPr txBox="1"/>
          <p:nvPr/>
        </p:nvSpPr>
        <p:spPr>
          <a:xfrm rot="-861766">
            <a:off x="5796136" y="1632865"/>
            <a:ext cx="758894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8"/>
          <p:cNvSpPr txBox="1"/>
          <p:nvPr/>
        </p:nvSpPr>
        <p:spPr>
          <a:xfrm rot="-861766">
            <a:off x="5796137" y="4052427"/>
            <a:ext cx="758894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display 속성(기타)</a:t>
            </a:r>
            <a:endParaRPr/>
          </a:p>
        </p:txBody>
      </p:sp>
      <p:graphicFrame>
        <p:nvGraphicFramePr>
          <p:cNvPr id="903" name="Google Shape;903;p89"/>
          <p:cNvGraphicFramePr/>
          <p:nvPr/>
        </p:nvGraphicFramePr>
        <p:xfrm>
          <a:off x="287524" y="6995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412275"/>
                <a:gridCol w="6084675"/>
              </a:tblGrid>
              <a:tr h="33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속성값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inherit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상위 요소의 display 속성을 상속받음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블록 레벨의 표로 만듦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inline-table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인라인 레벨의 표로 만듦(&lt;table&gt;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table-row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행으로 만듦((&lt;tr&gt;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table-row-group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행 그룹으로 만듦(&lt;tbody&gt;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table-header-group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제목 영역 그룹으로 만듦((&lt;thead&gt;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table-footer-group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요약 영역 그룹으로 만듦(&lt;tfoot&gt;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table-column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열로 만듦(&lt;col&gt;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table-column-group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열 그룹으로 만듦(&lt;colgroup&gt;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table-cell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표에서 하나의 셀로 만듦(&lt;td&gt;, &lt;th&gt;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table-caption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표의 캡션을 만듦(&lt;caption&gt;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list-item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목록의 항목을 표시할 수 있도록 만듦(&lt;li&gt; 태그 사용한 것처럼)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웹 표준, 웹 접근성</a:t>
            </a:r>
            <a:endParaRPr/>
          </a:p>
        </p:txBody>
      </p:sp>
      <p:pic>
        <p:nvPicPr>
          <p:cNvPr id="132" name="Google Shape;132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671637"/>
            <a:ext cx="285750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40" y="1671637"/>
            <a:ext cx="29908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90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border</a:t>
            </a:r>
            <a:endParaRPr/>
          </a:p>
        </p:txBody>
      </p:sp>
      <p:graphicFrame>
        <p:nvGraphicFramePr>
          <p:cNvPr id="909" name="Google Shape;909;p90"/>
          <p:cNvGraphicFramePr/>
          <p:nvPr/>
        </p:nvGraphicFramePr>
        <p:xfrm>
          <a:off x="287524" y="6995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1548175"/>
                <a:gridCol w="6948775"/>
              </a:tblGrid>
              <a:tr h="33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속성값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나타나지 않음.(기본값)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hidden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나타나지 않음. border-collapse:collapse; 일 경우 다른 테두리도 나타나지 않음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dashed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짧은 선(직선으로 된 점선)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dotted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점선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이중선(겹선)- 선 사이 간격은 border-width 값으로 지정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groove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창에 조각한 것처럼 표시(홈이 파인 듯 입체적)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inset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border-collapse:collapse; 🡪 groove와 동일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border-collapse:separate; 🡪 전체 박스 테두리가 창에 박힌 것처럼 표시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outset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border-collapse:collapse; 🡪 ridge와 동일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border-collapse:separate; 🡪 전체 박스 테두리가 창에서 튀어나온 것처럼 표시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ridge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창에서 튀어나온 것처럼 표시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solid</a:t>
                      </a:r>
                      <a:endParaRPr sz="15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실선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91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margin 중첩, margin 상쇄 현상</a:t>
            </a:r>
            <a:endParaRPr/>
          </a:p>
        </p:txBody>
      </p:sp>
      <p:pic>
        <p:nvPicPr>
          <p:cNvPr id="916" name="Google Shape;91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" y="1948978"/>
            <a:ext cx="3369589" cy="1373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7" name="Google Shape;917;p91"/>
          <p:cNvGrpSpPr/>
          <p:nvPr/>
        </p:nvGrpSpPr>
        <p:grpSpPr>
          <a:xfrm flipH="1" rot="10800000">
            <a:off x="4298731" y="1782981"/>
            <a:ext cx="450926" cy="293240"/>
            <a:chOff x="1115616" y="1168331"/>
            <a:chExt cx="379202" cy="720179"/>
          </a:xfrm>
        </p:grpSpPr>
        <p:sp>
          <p:nvSpPr>
            <p:cNvPr id="918" name="Google Shape;918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91"/>
          <p:cNvSpPr txBox="1"/>
          <p:nvPr/>
        </p:nvSpPr>
        <p:spPr>
          <a:xfrm>
            <a:off x="3526626" y="1777764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91"/>
          <p:cNvGrpSpPr/>
          <p:nvPr/>
        </p:nvGrpSpPr>
        <p:grpSpPr>
          <a:xfrm flipH="1" rot="10800000">
            <a:off x="4298731" y="2095774"/>
            <a:ext cx="450926" cy="293240"/>
            <a:chOff x="1115616" y="1168331"/>
            <a:chExt cx="379202" cy="720179"/>
          </a:xfrm>
        </p:grpSpPr>
        <p:sp>
          <p:nvSpPr>
            <p:cNvPr id="922" name="Google Shape;922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91"/>
          <p:cNvSpPr txBox="1"/>
          <p:nvPr/>
        </p:nvSpPr>
        <p:spPr>
          <a:xfrm>
            <a:off x="3517533" y="2080949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91"/>
          <p:cNvGrpSpPr/>
          <p:nvPr/>
        </p:nvGrpSpPr>
        <p:grpSpPr>
          <a:xfrm flipH="1" rot="10800000">
            <a:off x="4265480" y="3149549"/>
            <a:ext cx="450926" cy="293240"/>
            <a:chOff x="1115616" y="1168331"/>
            <a:chExt cx="379202" cy="720179"/>
          </a:xfrm>
        </p:grpSpPr>
        <p:sp>
          <p:nvSpPr>
            <p:cNvPr id="926" name="Google Shape;926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8" name="Google Shape;928;p91"/>
          <p:cNvSpPr txBox="1"/>
          <p:nvPr/>
        </p:nvSpPr>
        <p:spPr>
          <a:xfrm>
            <a:off x="3493375" y="3144332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91"/>
          <p:cNvGrpSpPr/>
          <p:nvPr/>
        </p:nvGrpSpPr>
        <p:grpSpPr>
          <a:xfrm flipH="1" rot="10800000">
            <a:off x="4265480" y="3462342"/>
            <a:ext cx="450926" cy="293240"/>
            <a:chOff x="1115616" y="1168331"/>
            <a:chExt cx="379202" cy="720179"/>
          </a:xfrm>
        </p:grpSpPr>
        <p:sp>
          <p:nvSpPr>
            <p:cNvPr id="930" name="Google Shape;930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2" name="Google Shape;932;p91"/>
          <p:cNvSpPr txBox="1"/>
          <p:nvPr/>
        </p:nvSpPr>
        <p:spPr>
          <a:xfrm>
            <a:off x="3484282" y="3447517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91"/>
          <p:cNvGrpSpPr/>
          <p:nvPr/>
        </p:nvGrpSpPr>
        <p:grpSpPr>
          <a:xfrm flipH="1" rot="10800000">
            <a:off x="4285519" y="777232"/>
            <a:ext cx="450926" cy="293240"/>
            <a:chOff x="1115616" y="1168331"/>
            <a:chExt cx="379202" cy="720179"/>
          </a:xfrm>
        </p:grpSpPr>
        <p:sp>
          <p:nvSpPr>
            <p:cNvPr id="934" name="Google Shape;934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91"/>
          <p:cNvSpPr txBox="1"/>
          <p:nvPr/>
        </p:nvSpPr>
        <p:spPr>
          <a:xfrm>
            <a:off x="3513414" y="772015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91"/>
          <p:cNvGrpSpPr/>
          <p:nvPr/>
        </p:nvGrpSpPr>
        <p:grpSpPr>
          <a:xfrm flipH="1" rot="10800000">
            <a:off x="4285520" y="4508188"/>
            <a:ext cx="450926" cy="293240"/>
            <a:chOff x="1115616" y="1168331"/>
            <a:chExt cx="379202" cy="720179"/>
          </a:xfrm>
        </p:grpSpPr>
        <p:sp>
          <p:nvSpPr>
            <p:cNvPr id="938" name="Google Shape;938;p91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91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0" name="Google Shape;940;p91"/>
          <p:cNvSpPr txBox="1"/>
          <p:nvPr/>
        </p:nvSpPr>
        <p:spPr>
          <a:xfrm>
            <a:off x="3504322" y="4493363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8071" y="1069322"/>
            <a:ext cx="1400408" cy="70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2390891"/>
            <a:ext cx="1394916" cy="71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6450" y="3778213"/>
            <a:ext cx="1405900" cy="73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2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margin 중첩, margin 상쇄 현상</a:t>
            </a:r>
            <a:endParaRPr/>
          </a:p>
        </p:txBody>
      </p:sp>
      <p:pic>
        <p:nvPicPr>
          <p:cNvPr id="950" name="Google Shape;95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03" y="1948978"/>
            <a:ext cx="3369589" cy="1373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92"/>
          <p:cNvGrpSpPr/>
          <p:nvPr/>
        </p:nvGrpSpPr>
        <p:grpSpPr>
          <a:xfrm flipH="1" rot="10800000">
            <a:off x="4298731" y="1782981"/>
            <a:ext cx="450926" cy="293240"/>
            <a:chOff x="1115616" y="1168331"/>
            <a:chExt cx="379202" cy="720179"/>
          </a:xfrm>
        </p:grpSpPr>
        <p:sp>
          <p:nvSpPr>
            <p:cNvPr id="952" name="Google Shape;952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" name="Google Shape;954;p92"/>
          <p:cNvSpPr txBox="1"/>
          <p:nvPr/>
        </p:nvSpPr>
        <p:spPr>
          <a:xfrm>
            <a:off x="3526626" y="1777764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92"/>
          <p:cNvGrpSpPr/>
          <p:nvPr/>
        </p:nvGrpSpPr>
        <p:grpSpPr>
          <a:xfrm flipH="1" rot="10800000">
            <a:off x="4298731" y="2095774"/>
            <a:ext cx="450926" cy="293240"/>
            <a:chOff x="1115616" y="1168331"/>
            <a:chExt cx="379202" cy="720179"/>
          </a:xfrm>
        </p:grpSpPr>
        <p:sp>
          <p:nvSpPr>
            <p:cNvPr id="956" name="Google Shape;956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92"/>
          <p:cNvSpPr txBox="1"/>
          <p:nvPr/>
        </p:nvSpPr>
        <p:spPr>
          <a:xfrm>
            <a:off x="3517533" y="2080949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9" name="Google Shape;959;p92"/>
          <p:cNvGrpSpPr/>
          <p:nvPr/>
        </p:nvGrpSpPr>
        <p:grpSpPr>
          <a:xfrm flipH="1" rot="10800000">
            <a:off x="4265480" y="3149549"/>
            <a:ext cx="450926" cy="293240"/>
            <a:chOff x="1115616" y="1168331"/>
            <a:chExt cx="379202" cy="720179"/>
          </a:xfrm>
        </p:grpSpPr>
        <p:sp>
          <p:nvSpPr>
            <p:cNvPr id="960" name="Google Shape;960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Google Shape;962;p92"/>
          <p:cNvSpPr txBox="1"/>
          <p:nvPr/>
        </p:nvSpPr>
        <p:spPr>
          <a:xfrm>
            <a:off x="3493375" y="3144332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92"/>
          <p:cNvGrpSpPr/>
          <p:nvPr/>
        </p:nvGrpSpPr>
        <p:grpSpPr>
          <a:xfrm flipH="1" rot="10800000">
            <a:off x="4265480" y="3462342"/>
            <a:ext cx="450926" cy="293240"/>
            <a:chOff x="1115616" y="1168331"/>
            <a:chExt cx="379202" cy="720179"/>
          </a:xfrm>
        </p:grpSpPr>
        <p:sp>
          <p:nvSpPr>
            <p:cNvPr id="964" name="Google Shape;964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92"/>
          <p:cNvSpPr txBox="1"/>
          <p:nvPr/>
        </p:nvSpPr>
        <p:spPr>
          <a:xfrm>
            <a:off x="3484282" y="3447517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92"/>
          <p:cNvGrpSpPr/>
          <p:nvPr/>
        </p:nvGrpSpPr>
        <p:grpSpPr>
          <a:xfrm flipH="1" rot="10800000">
            <a:off x="4285519" y="777232"/>
            <a:ext cx="450926" cy="293240"/>
            <a:chOff x="1115616" y="1168331"/>
            <a:chExt cx="379202" cy="720179"/>
          </a:xfrm>
        </p:grpSpPr>
        <p:sp>
          <p:nvSpPr>
            <p:cNvPr id="968" name="Google Shape;968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0" name="Google Shape;970;p92"/>
          <p:cNvSpPr txBox="1"/>
          <p:nvPr/>
        </p:nvSpPr>
        <p:spPr>
          <a:xfrm>
            <a:off x="3513414" y="772015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1" name="Google Shape;971;p92"/>
          <p:cNvGrpSpPr/>
          <p:nvPr/>
        </p:nvGrpSpPr>
        <p:grpSpPr>
          <a:xfrm flipH="1" rot="10800000">
            <a:off x="4285520" y="4508188"/>
            <a:ext cx="450926" cy="293240"/>
            <a:chOff x="1115616" y="1168331"/>
            <a:chExt cx="379202" cy="720179"/>
          </a:xfrm>
        </p:grpSpPr>
        <p:sp>
          <p:nvSpPr>
            <p:cNvPr id="972" name="Google Shape;972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4" name="Google Shape;974;p92"/>
          <p:cNvSpPr txBox="1"/>
          <p:nvPr/>
        </p:nvSpPr>
        <p:spPr>
          <a:xfrm>
            <a:off x="3504322" y="4493363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5" name="Google Shape;975;p92"/>
          <p:cNvGrpSpPr/>
          <p:nvPr/>
        </p:nvGrpSpPr>
        <p:grpSpPr>
          <a:xfrm flipH="1" rot="10800000">
            <a:off x="6952172" y="2124290"/>
            <a:ext cx="450926" cy="293240"/>
            <a:chOff x="1115616" y="1168331"/>
            <a:chExt cx="379202" cy="720179"/>
          </a:xfrm>
        </p:grpSpPr>
        <p:sp>
          <p:nvSpPr>
            <p:cNvPr id="976" name="Google Shape;976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92"/>
          <p:cNvSpPr txBox="1"/>
          <p:nvPr/>
        </p:nvSpPr>
        <p:spPr>
          <a:xfrm>
            <a:off x="6180067" y="2136829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9" name="Google Shape;979;p92"/>
          <p:cNvGrpSpPr/>
          <p:nvPr/>
        </p:nvGrpSpPr>
        <p:grpSpPr>
          <a:xfrm flipH="1" rot="10800000">
            <a:off x="6960287" y="3082762"/>
            <a:ext cx="450926" cy="293240"/>
            <a:chOff x="1115616" y="1168331"/>
            <a:chExt cx="379202" cy="720179"/>
          </a:xfrm>
        </p:grpSpPr>
        <p:sp>
          <p:nvSpPr>
            <p:cNvPr id="980" name="Google Shape;980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2" name="Google Shape;982;p92"/>
          <p:cNvSpPr txBox="1"/>
          <p:nvPr/>
        </p:nvSpPr>
        <p:spPr>
          <a:xfrm>
            <a:off x="6179089" y="3085693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3" name="Google Shape;983;p92"/>
          <p:cNvGrpSpPr/>
          <p:nvPr/>
        </p:nvGrpSpPr>
        <p:grpSpPr>
          <a:xfrm flipH="1" rot="10800000">
            <a:off x="6960287" y="1147130"/>
            <a:ext cx="450926" cy="293240"/>
            <a:chOff x="1115616" y="1168331"/>
            <a:chExt cx="379202" cy="720179"/>
          </a:xfrm>
        </p:grpSpPr>
        <p:sp>
          <p:nvSpPr>
            <p:cNvPr id="984" name="Google Shape;984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92"/>
          <p:cNvSpPr txBox="1"/>
          <p:nvPr/>
        </p:nvSpPr>
        <p:spPr>
          <a:xfrm>
            <a:off x="6188182" y="1141913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7" name="Google Shape;987;p92"/>
          <p:cNvGrpSpPr/>
          <p:nvPr/>
        </p:nvGrpSpPr>
        <p:grpSpPr>
          <a:xfrm flipH="1" rot="10800000">
            <a:off x="6990642" y="4092535"/>
            <a:ext cx="450926" cy="293240"/>
            <a:chOff x="1115616" y="1168331"/>
            <a:chExt cx="379202" cy="720179"/>
          </a:xfrm>
        </p:grpSpPr>
        <p:sp>
          <p:nvSpPr>
            <p:cNvPr id="988" name="Google Shape;988;p92"/>
            <p:cNvSpPr/>
            <p:nvPr/>
          </p:nvSpPr>
          <p:spPr>
            <a:xfrm>
              <a:off x="1115616" y="1168331"/>
              <a:ext cx="360040" cy="72008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92"/>
            <p:cNvSpPr/>
            <p:nvPr/>
          </p:nvSpPr>
          <p:spPr>
            <a:xfrm>
              <a:off x="1429398" y="1168430"/>
              <a:ext cx="65420" cy="72008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p92"/>
          <p:cNvSpPr txBox="1"/>
          <p:nvPr/>
        </p:nvSpPr>
        <p:spPr>
          <a:xfrm>
            <a:off x="6209444" y="4095466"/>
            <a:ext cx="7588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30px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8071" y="1069322"/>
            <a:ext cx="1400408" cy="70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2390891"/>
            <a:ext cx="1394916" cy="71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6450" y="3778213"/>
            <a:ext cx="1405900" cy="73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3678" y="1423543"/>
            <a:ext cx="1400408" cy="70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3678" y="2387840"/>
            <a:ext cx="1394916" cy="713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42694" y="3363537"/>
            <a:ext cx="1405900" cy="730408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2"/>
          <p:cNvSpPr/>
          <p:nvPr/>
        </p:nvSpPr>
        <p:spPr>
          <a:xfrm>
            <a:off x="3513414" y="627534"/>
            <a:ext cx="2696030" cy="4248472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3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포지셔닝(positioning)</a:t>
            </a:r>
            <a:endParaRPr b="1"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93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웹 문서에 CSS 박스 모델을 배치하는 것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콘텐츠를 어떻게 배치할 지 결정?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box-sizing : 박스 너비 기준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float, position 속성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4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box-sizing</a:t>
            </a:r>
            <a:endParaRPr/>
          </a:p>
        </p:txBody>
      </p:sp>
      <p:pic>
        <p:nvPicPr>
          <p:cNvPr id="1010" name="Google Shape;1010;p9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" y="1097775"/>
            <a:ext cx="8856663" cy="34511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94"/>
          <p:cNvCxnSpPr/>
          <p:nvPr/>
        </p:nvCxnSpPr>
        <p:spPr>
          <a:xfrm>
            <a:off x="1331640" y="3075806"/>
            <a:ext cx="640871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012" name="Google Shape;1012;p94"/>
          <p:cNvSpPr txBox="1"/>
          <p:nvPr/>
        </p:nvSpPr>
        <p:spPr>
          <a:xfrm>
            <a:off x="3851920" y="3135486"/>
            <a:ext cx="1675591" cy="338554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content-box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3" name="Google Shape;1013;p94"/>
          <p:cNvCxnSpPr/>
          <p:nvPr/>
        </p:nvCxnSpPr>
        <p:spPr>
          <a:xfrm>
            <a:off x="539552" y="1617890"/>
            <a:ext cx="7992888" cy="0"/>
          </a:xfrm>
          <a:prstGeom prst="straightConnector1">
            <a:avLst/>
          </a:prstGeom>
          <a:noFill/>
          <a:ln cap="flat" cmpd="sng" w="57150">
            <a:solidFill>
              <a:srgbClr val="0F243E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014" name="Google Shape;1014;p94"/>
          <p:cNvSpPr txBox="1"/>
          <p:nvPr/>
        </p:nvSpPr>
        <p:spPr>
          <a:xfrm>
            <a:off x="6588224" y="1215815"/>
            <a:ext cx="1675591" cy="33855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border-box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5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box-sizing</a:t>
            </a:r>
            <a:endParaRPr/>
          </a:p>
        </p:txBody>
      </p:sp>
      <p:graphicFrame>
        <p:nvGraphicFramePr>
          <p:cNvPr id="1021" name="Google Shape;1021;p95"/>
          <p:cNvGraphicFramePr/>
          <p:nvPr/>
        </p:nvGraphicFramePr>
        <p:xfrm>
          <a:off x="251520" y="14916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412275"/>
                <a:gridCol w="6084675"/>
              </a:tblGrid>
              <a:tr h="542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속성값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1006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content-box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width 속성 값을 콘텐츠 영역 너비 값으로 사용(기본값)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border-box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width 속성 값을 콘텐츠 영역에 테두리까지 포함한 박스 모델 전체 너비 값으로 사용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6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position</a:t>
            </a:r>
            <a:endParaRPr/>
          </a:p>
        </p:txBody>
      </p:sp>
      <p:sp>
        <p:nvSpPr>
          <p:cNvPr id="1027" name="Google Shape;1027;p96"/>
          <p:cNvSpPr txBox="1"/>
          <p:nvPr>
            <p:ph idx="2" type="body"/>
          </p:nvPr>
        </p:nvSpPr>
        <p:spPr>
          <a:xfrm>
            <a:off x="107505" y="843558"/>
            <a:ext cx="8856984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normal flow : 브라우저가 웹 페이지에 나타난 순서대로 HTML 태그를 배치하는 것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lang="en-US"/>
              <a:t>position : normal flow를 무시하고 원하는 위치에 박스 배치하는 것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7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position</a:t>
            </a:r>
            <a:endParaRPr/>
          </a:p>
        </p:txBody>
      </p:sp>
      <p:graphicFrame>
        <p:nvGraphicFramePr>
          <p:cNvPr id="1034" name="Google Shape;1034;p97"/>
          <p:cNvGraphicFramePr/>
          <p:nvPr/>
        </p:nvGraphicFramePr>
        <p:xfrm>
          <a:off x="287524" y="9875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412275"/>
                <a:gridCol w="6084675"/>
              </a:tblGrid>
              <a:tr h="41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속성값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설명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요소를 문서의 흐름에 맞추어 배치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relative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이전 요소에 자연스럽게 연결해 배치하되 위지 지정 가능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원하는 위치를 지정해 배치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지정한 위치에 고정해 배치(화면에서 요소가 잘릴 수 있음)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8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lang="en-US"/>
              <a:t>position</a:t>
            </a:r>
            <a:endParaRPr/>
          </a:p>
        </p:txBody>
      </p:sp>
      <p:graphicFrame>
        <p:nvGraphicFramePr>
          <p:cNvPr id="1041" name="Google Shape;1041;p98"/>
          <p:cNvGraphicFramePr/>
          <p:nvPr/>
        </p:nvGraphicFramePr>
        <p:xfrm>
          <a:off x="287524" y="9875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{72AAE224-E8EE-4BAC-9AA8-B7E90AA0663A}</a:tableStyleId>
              </a:tblPr>
              <a:tblGrid>
                <a:gridCol w="2412275"/>
                <a:gridCol w="1521175"/>
                <a:gridCol w="1521175"/>
                <a:gridCol w="1521175"/>
                <a:gridCol w="1521175"/>
              </a:tblGrid>
              <a:tr h="417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기준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relative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absolute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endParaRPr sz="18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333F50"/>
                    </a:solidFill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부모 자식 간 마진병합이 일어난다.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top, right, bottom, left 속성 사용할 수 있다.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(기준: 원 위치)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(기준: 브라우저)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(기준: 브라우저)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자식의 높이가 부모의 높이에 영향을 미친다.</a:t>
                      </a:r>
                      <a:endParaRPr b="0"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sz="2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2" name="Google Shape;1042;p98"/>
          <p:cNvSpPr/>
          <p:nvPr/>
        </p:nvSpPr>
        <p:spPr>
          <a:xfrm>
            <a:off x="2627784" y="771550"/>
            <a:ext cx="1584176" cy="2880320"/>
          </a:xfrm>
          <a:prstGeom prst="roundRect">
            <a:avLst>
              <a:gd fmla="val 803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98"/>
          <p:cNvSpPr txBox="1"/>
          <p:nvPr/>
        </p:nvSpPr>
        <p:spPr>
          <a:xfrm rot="-861766">
            <a:off x="2411760" y="696761"/>
            <a:ext cx="758894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2차원</a:t>
            </a:r>
            <a:endParaRPr/>
          </a:p>
        </p:txBody>
      </p:sp>
      <p:sp>
        <p:nvSpPr>
          <p:cNvPr id="1044" name="Google Shape;1044;p98"/>
          <p:cNvSpPr/>
          <p:nvPr/>
        </p:nvSpPr>
        <p:spPr>
          <a:xfrm>
            <a:off x="5754964" y="771550"/>
            <a:ext cx="3101512" cy="2880320"/>
          </a:xfrm>
          <a:prstGeom prst="roundRect">
            <a:avLst>
              <a:gd fmla="val 803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98"/>
          <p:cNvSpPr txBox="1"/>
          <p:nvPr/>
        </p:nvSpPr>
        <p:spPr>
          <a:xfrm rot="-861766">
            <a:off x="5538940" y="696761"/>
            <a:ext cx="758894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3차원</a:t>
            </a:r>
            <a:endParaRPr/>
          </a:p>
        </p:txBody>
      </p:sp>
      <p:sp>
        <p:nvSpPr>
          <p:cNvPr id="1046" name="Google Shape;1046;p98"/>
          <p:cNvSpPr/>
          <p:nvPr/>
        </p:nvSpPr>
        <p:spPr>
          <a:xfrm>
            <a:off x="4242794" y="771550"/>
            <a:ext cx="1450502" cy="2880320"/>
          </a:xfrm>
          <a:prstGeom prst="roundRect">
            <a:avLst>
              <a:gd fmla="val 803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98"/>
          <p:cNvSpPr txBox="1"/>
          <p:nvPr/>
        </p:nvSpPr>
        <p:spPr>
          <a:xfrm rot="-861766">
            <a:off x="4703559" y="3554601"/>
            <a:ext cx="758894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혼합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9"/>
          <p:cNvSpPr txBox="1"/>
          <p:nvPr>
            <p:ph idx="1" type="body"/>
          </p:nvPr>
        </p:nvSpPr>
        <p:spPr>
          <a:xfrm>
            <a:off x="107504" y="123478"/>
            <a:ext cx="885698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</a:pPr>
            <a:r>
              <a:rPr b="1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z-index – 요소를 쌓는 순서</a:t>
            </a:r>
            <a:endParaRPr/>
          </a:p>
        </p:txBody>
      </p:sp>
      <p:sp>
        <p:nvSpPr>
          <p:cNvPr id="1054" name="Google Shape;1054;p99"/>
          <p:cNvSpPr txBox="1"/>
          <p:nvPr/>
        </p:nvSpPr>
        <p:spPr>
          <a:xfrm>
            <a:off x="6431390" y="2129254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#v1 {  z-index: 1;}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99"/>
          <p:cNvSpPr txBox="1"/>
          <p:nvPr/>
        </p:nvSpPr>
        <p:spPr>
          <a:xfrm>
            <a:off x="6431390" y="2698181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#v2 {  z-index: 3;}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99"/>
          <p:cNvSpPr txBox="1"/>
          <p:nvPr/>
        </p:nvSpPr>
        <p:spPr>
          <a:xfrm>
            <a:off x="6419553" y="3267108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#v3 {  z-index: 2;}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99"/>
          <p:cNvSpPr/>
          <p:nvPr/>
        </p:nvSpPr>
        <p:spPr>
          <a:xfrm rot="5400000">
            <a:off x="582645" y="1531035"/>
            <a:ext cx="3062831" cy="2304256"/>
          </a:xfrm>
          <a:prstGeom prst="trapezoid">
            <a:avLst>
              <a:gd fmla="val 25000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99"/>
          <p:cNvSpPr/>
          <p:nvPr/>
        </p:nvSpPr>
        <p:spPr>
          <a:xfrm rot="5400000">
            <a:off x="1689884" y="2295049"/>
            <a:ext cx="2525252" cy="1899820"/>
          </a:xfrm>
          <a:prstGeom prst="trapezoid">
            <a:avLst>
              <a:gd fmla="val 25000" name="adj"/>
            </a:avLst>
          </a:prstGeom>
          <a:solidFill>
            <a:srgbClr val="6C47A3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99"/>
          <p:cNvSpPr/>
          <p:nvPr/>
        </p:nvSpPr>
        <p:spPr>
          <a:xfrm rot="5400000">
            <a:off x="2620436" y="2713078"/>
            <a:ext cx="2469673" cy="1858006"/>
          </a:xfrm>
          <a:prstGeom prst="trapezoid">
            <a:avLst>
              <a:gd fmla="val 25000" name="adj"/>
            </a:avLst>
          </a:prstGeom>
          <a:solidFill>
            <a:srgbClr val="FFC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Google Shape;1060;p99"/>
          <p:cNvCxnSpPr/>
          <p:nvPr/>
        </p:nvCxnSpPr>
        <p:spPr>
          <a:xfrm>
            <a:off x="961932" y="1151747"/>
            <a:ext cx="4032449" cy="0"/>
          </a:xfrm>
          <a:prstGeom prst="straightConnector1">
            <a:avLst/>
          </a:prstGeom>
          <a:noFill/>
          <a:ln cap="flat" cmpd="sng" w="57150">
            <a:solidFill>
              <a:srgbClr val="B9257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1" name="Google Shape;1061;p99"/>
          <p:cNvSpPr txBox="1"/>
          <p:nvPr/>
        </p:nvSpPr>
        <p:spPr>
          <a:xfrm>
            <a:off x="4130285" y="691830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9257A"/>
                </a:solidFill>
                <a:latin typeface="Arial"/>
                <a:ea typeface="Arial"/>
                <a:cs typeface="Arial"/>
                <a:sym typeface="Arial"/>
              </a:rPr>
              <a:t>x-axis</a:t>
            </a:r>
            <a:endParaRPr sz="1800">
              <a:solidFill>
                <a:srgbClr val="B925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2" name="Google Shape;1062;p99"/>
          <p:cNvCxnSpPr/>
          <p:nvPr/>
        </p:nvCxnSpPr>
        <p:spPr>
          <a:xfrm flipH="1">
            <a:off x="961932" y="1128095"/>
            <a:ext cx="1" cy="3662550"/>
          </a:xfrm>
          <a:prstGeom prst="straightConnector1">
            <a:avLst/>
          </a:prstGeom>
          <a:noFill/>
          <a:ln cap="flat" cmpd="sng" w="57150">
            <a:solidFill>
              <a:srgbClr val="B9257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3" name="Google Shape;1063;p99"/>
          <p:cNvSpPr txBox="1"/>
          <p:nvPr/>
        </p:nvSpPr>
        <p:spPr>
          <a:xfrm>
            <a:off x="238888" y="4204068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9257A"/>
                </a:solidFill>
                <a:latin typeface="Arial"/>
                <a:ea typeface="Arial"/>
                <a:cs typeface="Arial"/>
                <a:sym typeface="Arial"/>
              </a:rPr>
              <a:t>y-axis</a:t>
            </a:r>
            <a:endParaRPr sz="1800">
              <a:solidFill>
                <a:srgbClr val="B925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p99"/>
          <p:cNvCxnSpPr/>
          <p:nvPr/>
        </p:nvCxnSpPr>
        <p:spPr>
          <a:xfrm>
            <a:off x="2114061" y="2774419"/>
            <a:ext cx="3116464" cy="1150558"/>
          </a:xfrm>
          <a:prstGeom prst="straightConnector1">
            <a:avLst/>
          </a:prstGeom>
          <a:noFill/>
          <a:ln cap="flat" cmpd="sng" w="5715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5" name="Google Shape;1065;p99"/>
          <p:cNvSpPr txBox="1"/>
          <p:nvPr/>
        </p:nvSpPr>
        <p:spPr>
          <a:xfrm>
            <a:off x="4955712" y="3895189"/>
            <a:ext cx="8640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z-axis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99"/>
          <p:cNvSpPr txBox="1"/>
          <p:nvPr/>
        </p:nvSpPr>
        <p:spPr>
          <a:xfrm>
            <a:off x="1011564" y="3660581"/>
            <a:ext cx="513214" cy="369332"/>
          </a:xfrm>
          <a:prstGeom prst="rect">
            <a:avLst/>
          </a:prstGeom>
          <a:solidFill>
            <a:srgbClr val="B9257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99"/>
          <p:cNvSpPr txBox="1"/>
          <p:nvPr/>
        </p:nvSpPr>
        <p:spPr>
          <a:xfrm>
            <a:off x="2080379" y="3951885"/>
            <a:ext cx="513214" cy="369332"/>
          </a:xfrm>
          <a:prstGeom prst="rect">
            <a:avLst/>
          </a:prstGeom>
          <a:solidFill>
            <a:srgbClr val="B9257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v2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99"/>
          <p:cNvSpPr txBox="1"/>
          <p:nvPr/>
        </p:nvSpPr>
        <p:spPr>
          <a:xfrm>
            <a:off x="3010507" y="4321217"/>
            <a:ext cx="513214" cy="369332"/>
          </a:xfrm>
          <a:prstGeom prst="rect">
            <a:avLst/>
          </a:prstGeom>
          <a:solidFill>
            <a:srgbClr val="B9257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v3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99"/>
          <p:cNvSpPr txBox="1"/>
          <p:nvPr/>
        </p:nvSpPr>
        <p:spPr>
          <a:xfrm>
            <a:off x="5815866" y="1642033"/>
            <a:ext cx="33054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숫자가 작을수록 바닥에 깔림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2016-12-05T23:26:54Z</dcterms:created>
  <dc:creator>googleslidesppt.com;allppt.com</dc:creator>
</cp:coreProperties>
</file>